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70CD7-39AA-4485-8E13-3CF13F5EE0C5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379F56-B176-4AA9-A728-D1AD2349EC9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 Market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Buying Stock: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 </a:t>
            </a:r>
            <a:r>
              <a:rPr lang="en-US" dirty="0" smtClean="0"/>
              <a:t>sell stock to raise funds.  Stock represents ownership in the corporation and is issued in portions </a:t>
            </a:r>
            <a:r>
              <a:rPr lang="en-US" dirty="0" smtClean="0"/>
              <a:t>called </a:t>
            </a:r>
            <a:r>
              <a:rPr lang="en-US" b="1" u="sng" dirty="0" smtClean="0"/>
              <a:t>shares.  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Stock Holders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or lose money through:</a:t>
            </a:r>
          </a:p>
          <a:p>
            <a:pPr lvl="1"/>
            <a:r>
              <a:rPr lang="en-US" b="1" dirty="0" smtClean="0"/>
              <a:t>dividends</a:t>
            </a:r>
            <a:r>
              <a:rPr lang="en-US" dirty="0" smtClean="0"/>
              <a:t>- a portion of a corporation’s profit, usually paid out quarterly</a:t>
            </a:r>
            <a:endParaRPr lang="en-US" sz="1600" dirty="0" smtClean="0"/>
          </a:p>
          <a:p>
            <a:pPr lvl="1"/>
            <a:r>
              <a:rPr lang="en-US" b="1" dirty="0" smtClean="0"/>
              <a:t>capital gains</a:t>
            </a:r>
            <a:r>
              <a:rPr lang="en-US" dirty="0" smtClean="0"/>
              <a:t>- money made when an investor sells stock for more than he/she paid for it and </a:t>
            </a:r>
            <a:r>
              <a:rPr lang="en-US" i="1" dirty="0" smtClean="0"/>
              <a:t>lose</a:t>
            </a:r>
            <a:r>
              <a:rPr lang="en-US" dirty="0" smtClean="0"/>
              <a:t> money through:</a:t>
            </a:r>
            <a:endParaRPr lang="en-US" sz="1600" dirty="0" smtClean="0"/>
          </a:p>
          <a:p>
            <a:pPr lvl="1"/>
            <a:r>
              <a:rPr lang="en-US" b="1" dirty="0" smtClean="0"/>
              <a:t>capital loss</a:t>
            </a:r>
            <a:r>
              <a:rPr lang="en-US" dirty="0" smtClean="0"/>
              <a:t>- money lost when an investor sells stock for less than he/she paid for it or when a company doesn’t make a profit, and can’t pay out dividends</a:t>
            </a:r>
            <a:endParaRPr lang="en-US" sz="1600" dirty="0" smtClean="0"/>
          </a:p>
          <a:p>
            <a:r>
              <a:rPr lang="en-US" b="1" dirty="0" smtClean="0"/>
              <a:t>Stock split</a:t>
            </a:r>
            <a:r>
              <a:rPr lang="en-US" dirty="0" smtClean="0"/>
              <a:t>- when each single share of stock splits into more than one share.  This is done to encourage investors to buy the stock, and generally results in a rise in stock value afterwards.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Stockbrokers</a:t>
            </a:r>
            <a:r>
              <a:rPr lang="en-US" dirty="0" smtClean="0"/>
              <a:t>- link buyers and sellers of stock; usually work for a brokerage firm that specializes in trading stock.  </a:t>
            </a:r>
          </a:p>
          <a:p>
            <a:r>
              <a:rPr lang="en-US" dirty="0" smtClean="0"/>
              <a:t>Stock is bought and sold on </a:t>
            </a:r>
            <a:r>
              <a:rPr lang="en-US" b="1" dirty="0" smtClean="0"/>
              <a:t>stock exchanges</a:t>
            </a:r>
            <a:r>
              <a:rPr lang="en-US" dirty="0" smtClean="0"/>
              <a:t>.  Most important in the US:</a:t>
            </a:r>
          </a:p>
          <a:p>
            <a:pPr lvl="1"/>
            <a:r>
              <a:rPr lang="en-US" b="1" dirty="0" smtClean="0"/>
              <a:t>New York Stock Exchange (NYSE)- </a:t>
            </a:r>
            <a:r>
              <a:rPr lang="en-US" dirty="0" smtClean="0"/>
              <a:t>the country’s largest and most powerful exchange; only for the largest and best-known companies (called </a:t>
            </a:r>
            <a:r>
              <a:rPr lang="en-US" b="1" i="1" dirty="0" smtClean="0"/>
              <a:t>blue chip companies</a:t>
            </a:r>
            <a:r>
              <a:rPr lang="en-US" b="1" dirty="0" smtClean="0"/>
              <a:t>)</a:t>
            </a:r>
            <a:endParaRPr lang="en-US" dirty="0" smtClean="0"/>
          </a:p>
          <a:p>
            <a:pPr lvl="1"/>
            <a:r>
              <a:rPr lang="en-US" b="1" dirty="0" smtClean="0"/>
              <a:t>OTC Market</a:t>
            </a:r>
            <a:r>
              <a:rPr lang="en-US" dirty="0" smtClean="0"/>
              <a:t>- stock sold electronically</a:t>
            </a:r>
          </a:p>
          <a:p>
            <a:pPr lvl="1"/>
            <a:r>
              <a:rPr lang="en-US" b="1" dirty="0" err="1" smtClean="0"/>
              <a:t>Nasdaq</a:t>
            </a:r>
            <a:r>
              <a:rPr lang="en-US" b="1" dirty="0" smtClean="0"/>
              <a:t> (National Association of Securities Dealers Automated Quotations)- </a:t>
            </a:r>
            <a:r>
              <a:rPr lang="en-US" dirty="0" smtClean="0"/>
              <a:t>the American market for over-the counter trades</a:t>
            </a:r>
          </a:p>
          <a:p>
            <a:pPr lvl="2"/>
            <a:r>
              <a:rPr lang="en-US" b="1" dirty="0" err="1" smtClean="0"/>
              <a:t>Daytraders</a:t>
            </a:r>
            <a:r>
              <a:rPr lang="en-US" dirty="0" smtClean="0"/>
              <a:t>- buy and sell stock rapidly in hopes of trying to make a profit; very risky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Stock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Bull Market</a:t>
            </a:r>
            <a:r>
              <a:rPr lang="en-US" dirty="0" smtClean="0"/>
              <a:t>- when the stock market steadily rises over a period of time (1920s and 1980s)</a:t>
            </a:r>
          </a:p>
          <a:p>
            <a:r>
              <a:rPr lang="en-US" b="1" dirty="0" smtClean="0"/>
              <a:t>Bear Market</a:t>
            </a:r>
            <a:r>
              <a:rPr lang="en-US" dirty="0" smtClean="0"/>
              <a:t>- when stock market steadily falls over a period of time</a:t>
            </a:r>
          </a:p>
          <a:p>
            <a:r>
              <a:rPr lang="en-US" dirty="0" smtClean="0"/>
              <a:t>The picture of stock performance can be determined by looking at the </a:t>
            </a:r>
            <a:r>
              <a:rPr lang="en-US" b="1" dirty="0" smtClean="0"/>
              <a:t>Dow Jones Industrial</a:t>
            </a:r>
            <a:r>
              <a:rPr lang="en-US" dirty="0" smtClean="0"/>
              <a:t>- which represents about 30 large companies, or the </a:t>
            </a:r>
            <a:r>
              <a:rPr lang="en-US" b="1" dirty="0" smtClean="0"/>
              <a:t>S &amp; P 500 (Standard and </a:t>
            </a:r>
            <a:r>
              <a:rPr lang="en-US" b="1" dirty="0" err="1" smtClean="0"/>
              <a:t>Poors</a:t>
            </a:r>
            <a:r>
              <a:rPr lang="en-US" b="1" dirty="0" smtClean="0"/>
              <a:t>)</a:t>
            </a:r>
            <a:r>
              <a:rPr lang="en-US" dirty="0" smtClean="0"/>
              <a:t>- which tracks price changes in 500 companies.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314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Stock Market Notes</vt:lpstr>
      <vt:lpstr>Buying Stock:   </vt:lpstr>
      <vt:lpstr>Stock Holders  </vt:lpstr>
      <vt:lpstr>Stock Trade</vt:lpstr>
      <vt:lpstr>Measuring the Stock Market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Notes</dc:title>
  <dc:creator>brian.gasiorowski</dc:creator>
  <cp:lastModifiedBy>brian.gasiorowski</cp:lastModifiedBy>
  <cp:revision>1</cp:revision>
  <dcterms:created xsi:type="dcterms:W3CDTF">2012-12-17T18:17:19Z</dcterms:created>
  <dcterms:modified xsi:type="dcterms:W3CDTF">2012-12-17T18:23:34Z</dcterms:modified>
</cp:coreProperties>
</file>