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598E8-1A38-4FB5-B46D-B5AD81D033C6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61995-2CFC-46F0-9C37-21EF410E64E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arketmixup.com/wp-content/uploads/2009/04/wells_fargo_bank2.jpe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www.securedbusinesscreditcard.org/wp-content/uploads/2009/12/credit_cards.jpg&amp;imgrefurl=http://www.securedbusinesscreditcard.org/credit-cards-for-small-business/&amp;usg=__BqgwphYrEX-SA1vYEN4DU7AiiWs=&amp;h=300&amp;w=300&amp;sz=17&amp;hl=en&amp;start=5&amp;zoom=1&amp;itbs=1&amp;tbnid=hJVhGabZmkrYHM:&amp;tbnh=116&amp;tbnw=116&amp;prev=/images%3Fq%3Dcredit%2Bcards%26hl%3Den%26safe%3Dactive%26gbv%3D2%26tbm%3Disch&amp;ei=WjmnTaXdINOitgep_6GFA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.ehow.co.uk/images/a07/g3/dv/private-banks-vs-commercial-banks-800X80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shortsaleshift.com/wp-content/uploads/2010/12/Americas-Credit-Union-B_W1.jpg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logo-genie.com/images/finance-logo-design-1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Money and banking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Electronic Banking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/>
              <a:t>ATMs</a:t>
            </a:r>
            <a:r>
              <a:rPr lang="en-US" smtClean="0"/>
              <a:t> – very convenient for bank and customer since they are 24 hour operations, you can do many things at the ATM – check balance, withdraw money and sometimes deposit money</a:t>
            </a:r>
          </a:p>
          <a:p>
            <a:pPr eaLnBrk="1" hangingPunct="1">
              <a:lnSpc>
                <a:spcPct val="90000"/>
              </a:lnSpc>
            </a:pPr>
            <a:r>
              <a:rPr lang="en-US" u="sng" smtClean="0"/>
              <a:t>Debit Cards</a:t>
            </a:r>
            <a:r>
              <a:rPr lang="en-US" smtClean="0"/>
              <a:t> – very much like a credit card [but not as protected] to help protect customer, PIN numbers may be used – this allows the bank to directly take $$ from your account and give it to the store where you purchased something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Electronic Banking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u="sng" smtClean="0"/>
              <a:t>Home Banking</a:t>
            </a:r>
            <a:r>
              <a:rPr lang="en-US" smtClean="0"/>
              <a:t> – many institutions allow for people to use their computer to direct deposit, pay bills on-line, shift $$ from one account to another via computer </a:t>
            </a:r>
          </a:p>
          <a:p>
            <a:pPr eaLnBrk="1" hangingPunct="1">
              <a:lnSpc>
                <a:spcPct val="80000"/>
              </a:lnSpc>
            </a:pPr>
            <a:r>
              <a:rPr lang="en-US" u="sng" smtClean="0"/>
              <a:t>Automatic Clearing Houses</a:t>
            </a:r>
            <a:r>
              <a:rPr lang="en-US" smtClean="0"/>
              <a:t> – automatically transfer $$ from person to creditor via Fed. Reserve Banks</a:t>
            </a:r>
          </a:p>
          <a:p>
            <a:pPr eaLnBrk="1" hangingPunct="1">
              <a:lnSpc>
                <a:spcPct val="80000"/>
              </a:lnSpc>
            </a:pPr>
            <a:r>
              <a:rPr lang="en-US" u="sng" smtClean="0"/>
              <a:t>Stored Value Cards</a:t>
            </a:r>
            <a:r>
              <a:rPr lang="en-US" smtClean="0"/>
              <a:t> – used on college campuses and other locations that have a magnetic strip or a computer chip with the amount of $$ in an account.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Money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Commodity money – objects that have value in themselves and that are also used as money.  Cattle, salt, gems/rocks </a:t>
            </a:r>
          </a:p>
          <a:p>
            <a:pPr eaLnBrk="1" hangingPunct="1"/>
            <a:r>
              <a:rPr lang="en-US" smtClean="0"/>
              <a:t>Representative money – objects that have value because the holder can exchange them for something else of value.  IOU, paper receipts for gold/silver </a:t>
            </a:r>
          </a:p>
        </p:txBody>
      </p:sp>
      <p:pic>
        <p:nvPicPr>
          <p:cNvPr id="57348" name="Picture 5" descr="http://payments.intuit.com/payments/categories/resources/look-back-at-payments/images/Commodity-pic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8006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7" descr="http://stuffunemployedpeoplelike.com/wp-content/uploads/2009/01/monopoly-money-io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800600"/>
            <a:ext cx="30607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Money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Fiat money – money that has value because the government has ordered that it is an acceptable means to pay all debts.  US currency, Australian dollar </a:t>
            </a:r>
          </a:p>
        </p:txBody>
      </p:sp>
      <p:pic>
        <p:nvPicPr>
          <p:cNvPr id="58372" name="Picture 5" descr="http://www.ultimateminority.com/wp-content/uploads/2008/04/fi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505200"/>
            <a:ext cx="4191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The History of Banking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26670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smtClean="0"/>
              <a:t>1791: The First Bank of the US was established to hold the government’s $$, help the government to tax, regulate commerce, and issue a single currency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048000" y="1600200"/>
            <a:ext cx="251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1861: The Second Bank of the US was established to restore stability and order to the monetary system.</a:t>
            </a:r>
          </a:p>
          <a:p>
            <a:pPr eaLnBrk="1" hangingPunct="1">
              <a:spcBef>
                <a:spcPct val="50000"/>
              </a:spcBef>
            </a:pPr>
            <a:endParaRPr lang="en-US" sz="140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200400" y="14478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6019800" y="16764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791200" y="1524000"/>
            <a:ext cx="2362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1837 – 1863: During the “Wildcat” Era there many state-chartered banks, it was common for bank runs to occur, and there was wide spread panics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124200" y="3048000"/>
            <a:ext cx="23622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1913: congress created the Federal Reserve System by passing the Federal Reserve Act.  The Fed was the nation’s first true central bank; the notes it issued are the currency we use today.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52400" y="3048000"/>
            <a:ext cx="2743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1907: The Panic of 1907 led Congress to create the National Monetary commission  in 1908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943600" y="3352800"/>
            <a:ext cx="2209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1930 – 1933: congress forced the Fed to take action too late, meaning that recovery from the recession took a long time.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28600" y="4343400"/>
            <a:ext cx="26670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/>
              <a:t>1935: congress adjusted the Federal Reserve’s structure so that the system could respond more effectively to future crises.</a:t>
            </a:r>
          </a:p>
          <a:p>
            <a:pPr eaLnBrk="1" hangingPunct="1">
              <a:spcBef>
                <a:spcPct val="50000"/>
              </a:spcBef>
            </a:pPr>
            <a:endParaRPr lang="en-US" sz="1400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743200" y="2057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5334000" y="205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2438400" y="2819400"/>
            <a:ext cx="403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27432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410200" y="3886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2819400" y="4648200"/>
            <a:ext cx="3352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tx1"/>
                </a:solidFill>
                <a:effectLst/>
              </a:rPr>
              <a:t>Federal Reserve </a:t>
            </a:r>
            <a:br>
              <a:rPr lang="en-US" b="0" dirty="0" smtClean="0">
                <a:solidFill>
                  <a:schemeClr val="tx1"/>
                </a:solidFill>
                <a:effectLst/>
              </a:rPr>
            </a:br>
            <a:r>
              <a:rPr lang="en-US" b="0" dirty="0" smtClean="0">
                <a:solidFill>
                  <a:schemeClr val="tx1"/>
                </a:solidFill>
                <a:effectLst/>
              </a:rPr>
              <a:t>Functions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 as banker for the US government and maintains a checking account for the Treasury Department</a:t>
            </a:r>
          </a:p>
          <a:p>
            <a:pPr eaLnBrk="1" hangingPunct="1"/>
            <a:r>
              <a:rPr lang="en-US" smtClean="0"/>
              <a:t>Regulates and stabilizes the nation’s money supply</a:t>
            </a:r>
          </a:p>
          <a:p>
            <a:pPr eaLnBrk="1" hangingPunct="1"/>
            <a:r>
              <a:rPr lang="en-US" smtClean="0"/>
              <a:t>Regulates and Supervises the banking system of the US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4276" name="Picture 5" descr="http://latinopoliticsblog.com/wp-content/uploads/2010/05/federal-reserve-se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346575"/>
            <a:ext cx="2511425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tx1"/>
                </a:solidFill>
                <a:effectLst/>
              </a:rPr>
              <a:t>Federal Reserve </a:t>
            </a:r>
            <a:br>
              <a:rPr lang="en-US" b="0" dirty="0" smtClean="0">
                <a:solidFill>
                  <a:schemeClr val="tx1"/>
                </a:solidFill>
                <a:effectLst/>
              </a:rPr>
            </a:br>
            <a:r>
              <a:rPr lang="en-US" b="0" dirty="0" smtClean="0">
                <a:solidFill>
                  <a:schemeClr val="tx1"/>
                </a:solidFill>
                <a:effectLst/>
              </a:rPr>
              <a:t>Functions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Serves banks Nationwide: provides check-clearings services, safeguards banks reserves, and lends reserves to banks that need to borrow</a:t>
            </a:r>
          </a:p>
          <a:p>
            <a:pPr eaLnBrk="1" hangingPunct="1"/>
            <a:r>
              <a:rPr lang="en-US" smtClean="0"/>
              <a:t>Serves as financial agent for the Treasury Department and Other Government Agencies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5300" name="Picture 5" descr="http://fc.sharon.k12.ma.us/~soreilly/0066EAFA-000F4C32.7/the%20f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389438"/>
            <a:ext cx="3289300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tx1"/>
                </a:solidFill>
                <a:effectLst/>
              </a:rPr>
              <a:t>Federal Reserve </a:t>
            </a:r>
            <a:br>
              <a:rPr lang="en-US" b="0" dirty="0" smtClean="0">
                <a:solidFill>
                  <a:schemeClr val="tx1"/>
                </a:solidFill>
                <a:effectLst/>
              </a:rPr>
            </a:br>
            <a:r>
              <a:rPr lang="en-US" b="0" dirty="0" smtClean="0">
                <a:solidFill>
                  <a:schemeClr val="tx1"/>
                </a:solidFill>
                <a:effectLst/>
              </a:rPr>
              <a:t>Functions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currency and makes sure that fresh bills are always in circulation</a:t>
            </a:r>
          </a:p>
        </p:txBody>
      </p:sp>
      <p:pic>
        <p:nvPicPr>
          <p:cNvPr id="56324" name="Picture 5" descr="http://nickgogerty.typepad.com/.a/6a00d83454b17a69e201127966d75c28a4-80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601913"/>
            <a:ext cx="4943475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Functions of Financial Institutions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Storing Money – safe, convenient place for people to store money. </a:t>
            </a:r>
          </a:p>
          <a:p>
            <a:pPr eaLnBrk="1" hangingPunct="1"/>
            <a:r>
              <a:rPr lang="en-US" smtClean="0"/>
              <a:t>Saving Money – many ways to save money – savings accounts, checking accounts, money market accounts, and certificates of deposit</a:t>
            </a:r>
          </a:p>
          <a:p>
            <a:pPr eaLnBrk="1" hangingPunct="1"/>
            <a:r>
              <a:rPr lang="en-US" smtClean="0"/>
              <a:t>Loans – provide loans to those with good ideas </a:t>
            </a:r>
          </a:p>
        </p:txBody>
      </p:sp>
      <p:pic>
        <p:nvPicPr>
          <p:cNvPr id="66564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4958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Functions of Financial Institutions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Mortgages – provide loans so people can purchase homes </a:t>
            </a:r>
          </a:p>
          <a:p>
            <a:pPr eaLnBrk="1" hangingPunct="1"/>
            <a:r>
              <a:rPr lang="en-US" smtClean="0"/>
              <a:t>Credit Cards – provide cards so goods will be paid for by bank, but card holder must pay the bank when due</a:t>
            </a:r>
          </a:p>
          <a:p>
            <a:pPr eaLnBrk="1" hangingPunct="1"/>
            <a:r>
              <a:rPr lang="en-US" smtClean="0"/>
              <a:t>Simple and Compound Interest – price paid for the use of money</a:t>
            </a:r>
          </a:p>
        </p:txBody>
      </p:sp>
      <p:pic>
        <p:nvPicPr>
          <p:cNvPr id="67588" name="Picture 5" descr="http://t1.gstatic.com/images?q=tbn:ANd9GcROmxoVrggfJrkO_YsyqREdytUz-YUV1oXWVvNyxDzaYHTnSYWphitALD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724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7" descr="http://www.washingtonmortgageplanner.com/wp-content/uploads/2009/12/Best-mortg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968875"/>
            <a:ext cx="1417638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of Financial Institutions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Commercial Banks – offer a wide variety of services – Bank of America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Savings and Loan Associations – very similar to commercial banks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Savings Banks – for people who are depositing $$ but not enough for a CB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Credit Unions – cooperative lending associations for particular groups, usually employees of a specific firm</a:t>
            </a:r>
          </a:p>
        </p:txBody>
      </p:sp>
      <p:pic>
        <p:nvPicPr>
          <p:cNvPr id="68612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51488"/>
            <a:ext cx="1752600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3" name="Picture 7" descr="http://www.bestcandyever.com/wp-content/uploads/2010/11/Savings-Accounts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5443538"/>
            <a:ext cx="1408113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4" name="Picture 9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5346700"/>
            <a:ext cx="22098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of Financial Institutions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Finance Companies – installment loans to customers [like when you buy a car]</a:t>
            </a:r>
          </a:p>
        </p:txBody>
      </p:sp>
      <p:pic>
        <p:nvPicPr>
          <p:cNvPr id="69636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200400"/>
            <a:ext cx="44958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675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Money and banking</vt:lpstr>
      <vt:lpstr>The History of Banking</vt:lpstr>
      <vt:lpstr>Federal Reserve  Functions</vt:lpstr>
      <vt:lpstr>Federal Reserve  Functions</vt:lpstr>
      <vt:lpstr>Federal Reserve  Functions</vt:lpstr>
      <vt:lpstr>Functions of Financial Institutions</vt:lpstr>
      <vt:lpstr>Functions of Financial Institutions</vt:lpstr>
      <vt:lpstr>Types of Financial Institutions</vt:lpstr>
      <vt:lpstr>Types of Financial Institutions</vt:lpstr>
      <vt:lpstr>Electronic Banking</vt:lpstr>
      <vt:lpstr>Electronic Banking</vt:lpstr>
      <vt:lpstr>Money</vt:lpstr>
      <vt:lpstr>Money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and banking</dc:title>
  <dc:creator>brian.gasiorowski</dc:creator>
  <cp:lastModifiedBy>brian.gasiorowski</cp:lastModifiedBy>
  <cp:revision>1</cp:revision>
  <dcterms:created xsi:type="dcterms:W3CDTF">2012-11-20T18:23:45Z</dcterms:created>
  <dcterms:modified xsi:type="dcterms:W3CDTF">2012-11-20T18:28:36Z</dcterms:modified>
</cp:coreProperties>
</file>