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1C00-80EC-4B6F-899A-DCDF43602E8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A14A2-AB4C-4F4C-9772-68E0F7EDF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B095A-E9E7-42CA-B3FC-6CC57A999E2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9DB25A-2CAA-4450-B820-A4F8043F8532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311DA-3C76-4BAD-8AB6-A98108E6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cdn.picapp.com/ftp/Images/5/6/8/7/US_Postmaster_General_b2e0.jpg?adImageId=10964450&amp;imageId=8151182&amp;imgrefurl=http://sayanythingblog.com/entry/government_monopoly_post_office_to_close_saturday_and_sunday/&amp;usg=__x-wWQHjrhWYS735vHa1dYhA27JU=&amp;h=413&amp;w=594&amp;sz=46&amp;hl=en&amp;start=33&amp;zoom=1&amp;itbs=1&amp;tbnid=SCFK-qQiE_a0DM:&amp;tbnh=94&amp;tbnw=135&amp;prev=/images?q=government+monopoly&amp;start=20&amp;hl=en&amp;safe=active&amp;sa=N&amp;gbv=2&amp;ndsp=20&amp;tbm=isch&amp;ei=JDunTfGqF4ebtwfWhaCF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Structure </a:t>
            </a:r>
            <a:r>
              <a:rPr lang="en-US" dirty="0" smtClean="0"/>
              <a:t>of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Horizontal Merger</a:t>
            </a:r>
          </a:p>
          <a:p>
            <a:pPr lvl="1"/>
            <a:r>
              <a:rPr lang="en-US" smtClean="0"/>
              <a:t>Joining of two or more firms competing in the same market with the same good or service</a:t>
            </a:r>
          </a:p>
          <a:p>
            <a:pPr lvl="2"/>
            <a:r>
              <a:rPr lang="en-US" smtClean="0"/>
              <a:t>Examples:  </a:t>
            </a:r>
          </a:p>
          <a:p>
            <a:pPr lvl="4"/>
            <a:r>
              <a:rPr lang="en-US" smtClean="0"/>
              <a:t>Verizon and Alltel</a:t>
            </a:r>
          </a:p>
          <a:p>
            <a:pPr lvl="4"/>
            <a:r>
              <a:rPr lang="en-US" smtClean="0"/>
              <a:t>Wells Fargo and Wachovia</a:t>
            </a:r>
          </a:p>
          <a:p>
            <a:r>
              <a:rPr lang="en-US" smtClean="0"/>
              <a:t>Vertical Merger</a:t>
            </a:r>
          </a:p>
          <a:p>
            <a:pPr lvl="1"/>
            <a:r>
              <a:rPr lang="en-US" smtClean="0"/>
              <a:t>Joining of two or more firms involved in different stages of producing the same good or service</a:t>
            </a:r>
          </a:p>
          <a:p>
            <a:pPr lvl="2"/>
            <a:r>
              <a:rPr lang="en-US" smtClean="0"/>
              <a:t>Examples:</a:t>
            </a:r>
          </a:p>
          <a:p>
            <a:pPr lvl="4"/>
            <a:r>
              <a:rPr lang="en-US" smtClean="0"/>
              <a:t>KFC buys a Chicken Farm</a:t>
            </a:r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 lvl="4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/>
          <a:lstStyle/>
          <a:p>
            <a:r>
              <a:rPr lang="en-US" sz="2200" smtClean="0"/>
              <a:t>Conglomerate</a:t>
            </a:r>
          </a:p>
          <a:p>
            <a:pPr lvl="1"/>
            <a:r>
              <a:rPr lang="en-US" sz="2200" smtClean="0"/>
              <a:t>Merging of more than three businesses that make unrelated products</a:t>
            </a:r>
          </a:p>
          <a:p>
            <a:pPr lvl="2"/>
            <a:r>
              <a:rPr lang="en-US" smtClean="0"/>
              <a:t>Example:</a:t>
            </a:r>
          </a:p>
          <a:p>
            <a:pPr lvl="4"/>
            <a:r>
              <a:rPr lang="en-US" sz="2200" smtClean="0"/>
              <a:t>General Electric</a:t>
            </a:r>
          </a:p>
          <a:p>
            <a:r>
              <a:rPr lang="en-US" sz="2200" smtClean="0"/>
              <a:t>Multinational Corporation</a:t>
            </a:r>
          </a:p>
          <a:p>
            <a:pPr lvl="1"/>
            <a:r>
              <a:rPr lang="en-US" sz="2200" smtClean="0"/>
              <a:t>A large corporation that produces and sells its goods and services throughout the world</a:t>
            </a:r>
          </a:p>
          <a:p>
            <a:pPr lvl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343400"/>
          <a:ext cx="7848600" cy="219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2819400"/>
              </a:tblGrid>
              <a:tr h="320682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Provides jobs and products around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wages</a:t>
                      </a:r>
                      <a:endParaRPr lang="en-US" dirty="0"/>
                    </a:p>
                  </a:txBody>
                  <a:tcPr/>
                </a:tc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 smtClean="0"/>
                        <a:t>Efforts to spread new technology</a:t>
                      </a:r>
                      <a:r>
                        <a:rPr lang="en-US" baseline="0" dirty="0" smtClean="0"/>
                        <a:t> around the 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 working conditions</a:t>
                      </a:r>
                      <a:endParaRPr lang="en-US" dirty="0"/>
                    </a:p>
                  </a:txBody>
                  <a:tcPr/>
                </a:tc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standard of living in many poor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Market Structures</a:t>
            </a:r>
            <a:br>
              <a:rPr lang="en-US" dirty="0" smtClean="0"/>
            </a:br>
            <a:r>
              <a:rPr lang="en-US" dirty="0" smtClean="0"/>
              <a:t>(Monopolies)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Perfect Competition 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Perfect competition is also called pure competition, few examples of perfect competition exist today.  Examples include the markets for farm products and stocks traded on the NYSE. </a:t>
            </a:r>
          </a:p>
        </p:txBody>
      </p:sp>
      <p:pic>
        <p:nvPicPr>
          <p:cNvPr id="75780" name="Picture 5" descr="http://reddogreport.com/wp-content/uploads/2010/10/ny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46525"/>
            <a:ext cx="3881438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Four Conditions to Perfect Competition 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Many buyers and sellers participate in the market.</a:t>
            </a:r>
          </a:p>
          <a:p>
            <a:pPr eaLnBrk="1" hangingPunct="1"/>
            <a:r>
              <a:rPr lang="en-US" smtClean="0"/>
              <a:t>2. Sellers offer IDENTICAL products.</a:t>
            </a:r>
          </a:p>
          <a:p>
            <a:pPr eaLnBrk="1" hangingPunct="1"/>
            <a:r>
              <a:rPr lang="en-US" smtClean="0"/>
              <a:t>3. Buyers and sellers are well informed about products.</a:t>
            </a:r>
          </a:p>
          <a:p>
            <a:pPr eaLnBrk="1" hangingPunct="1"/>
            <a:r>
              <a:rPr lang="en-US" smtClean="0"/>
              <a:t>4. Sellers are able to enter and exit the market freely.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Why are there so few perfectly competitive markets? 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many barriers to entry, or factors that make it difficult for a new firm to enter the market.  </a:t>
            </a:r>
          </a:p>
          <a:p>
            <a:pPr eaLnBrk="1" hangingPunct="1"/>
            <a:r>
              <a:rPr lang="en-US" smtClean="0"/>
              <a:t>	1. Start –Up Costs:  the expenses a firm must pay before it can begin to produce and sell goods</a:t>
            </a:r>
          </a:p>
          <a:p>
            <a:pPr eaLnBrk="1" hangingPunct="1"/>
            <a:r>
              <a:rPr lang="en-US" smtClean="0"/>
              <a:t>	2. Barriers of technology and know-how can keep a market from being perfectly competitive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Why are commodities usually perfectly competitive?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Commodities are termed as ‘identical’ products, and in a perfectly competitive market, all products are identical </a:t>
            </a:r>
          </a:p>
        </p:txBody>
      </p:sp>
      <p:pic>
        <p:nvPicPr>
          <p:cNvPr id="78852" name="Picture 5" descr="http://www.thedigeratilife.com/images/commoditie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4524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Monopoly 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monopoly?  </a:t>
            </a:r>
          </a:p>
          <a:p>
            <a:pPr lvl="1" eaLnBrk="1" hangingPunct="1"/>
            <a:r>
              <a:rPr lang="en-US" smtClean="0"/>
              <a:t>a market dominated by a single seller</a:t>
            </a:r>
          </a:p>
        </p:txBody>
      </p:sp>
      <p:pic>
        <p:nvPicPr>
          <p:cNvPr id="79876" name="Picture 5" descr="http://www.entmoney.com/wp-content/uploads/2010/09/microsoft-monopo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40576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What are some characteristics of monopolies? 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monopolies have a single seller in the market.</a:t>
            </a:r>
          </a:p>
          <a:p>
            <a:pPr eaLnBrk="1" hangingPunct="1"/>
            <a:r>
              <a:rPr lang="en-US" smtClean="0"/>
              <a:t>It is VERY difficult to enter a market, cost prohibitive.</a:t>
            </a:r>
          </a:p>
          <a:p>
            <a:pPr eaLnBrk="1" hangingPunct="1"/>
            <a:r>
              <a:rPr lang="en-US" smtClean="0"/>
              <a:t>All monopolies have economies of scale [factors that cause a producers average cost per unit to fall as output rises]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What are some characteristics of monopolies?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Hydroelectric dams are examples of monopolies.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Natural Monopolies – a market that runs most efficiently when one large firm provides all of the output – public water is an example of natural monopoly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Technology can change natural monopolies – telephones were once a natural monopoly, because thin copper wire was needed to provide service, when this was no longer the case, many companies were able to enter the market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72707" name="Subtitle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Government Monopolies 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Monopolies – a monopoly created by the government</a:t>
            </a:r>
          </a:p>
        </p:txBody>
      </p:sp>
      <p:pic>
        <p:nvPicPr>
          <p:cNvPr id="82948" name="Picture 5" descr="http://t2.gstatic.com/images?q=tbn:ANd9GcR7BeI_IsTNsLsqRx_aG917__2zYUvotPWqW1Gz4xsLuE_Kt7bv6cUTs4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76600"/>
            <a:ext cx="364807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2"/>
          <p:cNvGraphicFramePr>
            <a:graphicFrameLocks/>
          </p:cNvGraphicFramePr>
          <p:nvPr/>
        </p:nvGraphicFramePr>
        <p:xfrm>
          <a:off x="457200" y="381000"/>
          <a:ext cx="4572000" cy="4572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6477000" y="25908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>
            <a:off x="5257800" y="2971800"/>
            <a:ext cx="3605213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business cycle is a period of macroeconomic expansion followed by a period of contraction.  During the expansion phase, a period of economic growth as measured by a rise </a:t>
            </a:r>
          </a:p>
          <a:p>
            <a:r>
              <a:rPr lang="en-US" sz="1400"/>
              <a:t>in real GDP occurs.  Once a peak is reached, this is the height of the economic expansion, when the real GDP stops </a:t>
            </a:r>
          </a:p>
          <a:p>
            <a:r>
              <a:rPr lang="en-US" sz="1400"/>
              <a:t>rising.  Then a contraction occurs where there is a decline marked by falling real GDP.  Which ends in an economic</a:t>
            </a:r>
          </a:p>
          <a:p>
            <a:r>
              <a:rPr lang="en-US" sz="1400"/>
              <a:t> trough, which is the lowest point in an economic contraction, when the real GDP stops falling.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Business Cycles</a:t>
            </a:r>
          </a:p>
        </p:txBody>
      </p:sp>
      <p:sp>
        <p:nvSpPr>
          <p:cNvPr id="73731" name="Text Box 17"/>
          <p:cNvSpPr txBox="1">
            <a:spLocks noChangeArrowheads="1"/>
          </p:cNvSpPr>
          <p:nvPr/>
        </p:nvSpPr>
        <p:spPr bwMode="auto">
          <a:xfrm>
            <a:off x="152400" y="1295400"/>
            <a:ext cx="1828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An economic expansion is a period of economic growth measured by a rise in real GDP. In the expansion phase, the economy enjoys plentiful jobs, a falling </a:t>
            </a:r>
            <a:r>
              <a:rPr lang="en-US" sz="1400" dirty="0" smtClean="0"/>
              <a:t>unemployment </a:t>
            </a:r>
            <a:r>
              <a:rPr lang="en-US" sz="1400" dirty="0"/>
              <a:t>rate, and business prosperity</a:t>
            </a:r>
          </a:p>
        </p:txBody>
      </p:sp>
      <p:sp>
        <p:nvSpPr>
          <p:cNvPr id="73732" name="Text Box 18"/>
          <p:cNvSpPr txBox="1">
            <a:spLocks noChangeArrowheads="1"/>
          </p:cNvSpPr>
          <p:nvPr/>
        </p:nvSpPr>
        <p:spPr bwMode="auto">
          <a:xfrm>
            <a:off x="2209800" y="1295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3" name="Text Box 19"/>
          <p:cNvSpPr txBox="1">
            <a:spLocks noChangeArrowheads="1"/>
          </p:cNvSpPr>
          <p:nvPr/>
        </p:nvSpPr>
        <p:spPr bwMode="auto">
          <a:xfrm>
            <a:off x="2362200" y="1447800"/>
            <a:ext cx="1676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peak is the height of an economic expansion.  This is the point when the real GDP stops rising.</a:t>
            </a:r>
          </a:p>
        </p:txBody>
      </p:sp>
      <p:sp>
        <p:nvSpPr>
          <p:cNvPr id="73734" name="Text Box 20"/>
          <p:cNvSpPr txBox="1">
            <a:spLocks noChangeArrowheads="1"/>
          </p:cNvSpPr>
          <p:nvPr/>
        </p:nvSpPr>
        <p:spPr bwMode="auto">
          <a:xfrm>
            <a:off x="4419600" y="1371600"/>
            <a:ext cx="137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Contraction is a period of economic decline marked by the falling real GDP.  Unemployment rises in this period.  </a:t>
            </a:r>
          </a:p>
        </p:txBody>
      </p:sp>
      <p:sp>
        <p:nvSpPr>
          <p:cNvPr id="73735" name="Text Box 21"/>
          <p:cNvSpPr txBox="1">
            <a:spLocks noChangeArrowheads="1"/>
          </p:cNvSpPr>
          <p:nvPr/>
        </p:nvSpPr>
        <p:spPr bwMode="auto">
          <a:xfrm>
            <a:off x="6324600" y="1447800"/>
            <a:ext cx="1828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In the trough period the economy bottoms out.  This is the lowest point in an economic contraction, when the real GDP stops falling.</a:t>
            </a:r>
          </a:p>
        </p:txBody>
      </p:sp>
      <p:sp>
        <p:nvSpPr>
          <p:cNvPr id="73736" name="Line 22"/>
          <p:cNvSpPr>
            <a:spLocks noChangeShapeType="1"/>
          </p:cNvSpPr>
          <p:nvPr/>
        </p:nvSpPr>
        <p:spPr bwMode="auto">
          <a:xfrm>
            <a:off x="17526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Line 23"/>
          <p:cNvSpPr>
            <a:spLocks noChangeShapeType="1"/>
          </p:cNvSpPr>
          <p:nvPr/>
        </p:nvSpPr>
        <p:spPr bwMode="auto">
          <a:xfrm>
            <a:off x="38100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8" name="Line 24"/>
          <p:cNvSpPr>
            <a:spLocks noChangeShapeType="1"/>
          </p:cNvSpPr>
          <p:nvPr/>
        </p:nvSpPr>
        <p:spPr bwMode="auto">
          <a:xfrm>
            <a:off x="54102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9" name="Text Box 25"/>
          <p:cNvSpPr txBox="1">
            <a:spLocks noChangeArrowheads="1"/>
          </p:cNvSpPr>
          <p:nvPr/>
        </p:nvSpPr>
        <p:spPr bwMode="auto">
          <a:xfrm>
            <a:off x="838200" y="4038600"/>
            <a:ext cx="18288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If real GDP falls for two consecutive quarters, the economy is said to be in a recession.  A recession is a prolonged economic contraction</a:t>
            </a:r>
            <a:r>
              <a:rPr lang="en-US"/>
              <a:t>.</a:t>
            </a:r>
          </a:p>
        </p:txBody>
      </p:sp>
      <p:sp>
        <p:nvSpPr>
          <p:cNvPr id="73740" name="Text Box 26"/>
          <p:cNvSpPr txBox="1">
            <a:spLocks noChangeArrowheads="1"/>
          </p:cNvSpPr>
          <p:nvPr/>
        </p:nvSpPr>
        <p:spPr bwMode="auto">
          <a:xfrm>
            <a:off x="3200400" y="4267200"/>
            <a:ext cx="2057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When a recession is especially long and severe, it can be called a depression. During a depression there is high unemployment and low factory output.</a:t>
            </a:r>
          </a:p>
        </p:txBody>
      </p:sp>
      <p:sp>
        <p:nvSpPr>
          <p:cNvPr id="73741" name="Text Box 27"/>
          <p:cNvSpPr txBox="1">
            <a:spLocks noChangeArrowheads="1"/>
          </p:cNvSpPr>
          <p:nvPr/>
        </p:nvSpPr>
        <p:spPr bwMode="auto">
          <a:xfrm>
            <a:off x="5638800" y="4724400"/>
            <a:ext cx="2057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Stagflation occurs when there is a decline in real GDP combined with a rise in the price level.</a:t>
            </a:r>
          </a:p>
        </p:txBody>
      </p:sp>
      <p:sp>
        <p:nvSpPr>
          <p:cNvPr id="73742" name="Line 28"/>
          <p:cNvSpPr>
            <a:spLocks noChangeShapeType="1"/>
          </p:cNvSpPr>
          <p:nvPr/>
        </p:nvSpPr>
        <p:spPr bwMode="auto">
          <a:xfrm flipH="1">
            <a:off x="2590800" y="3505200"/>
            <a:ext cx="396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3" name="Line 29"/>
          <p:cNvSpPr>
            <a:spLocks noChangeShapeType="1"/>
          </p:cNvSpPr>
          <p:nvPr/>
        </p:nvSpPr>
        <p:spPr bwMode="auto">
          <a:xfrm>
            <a:off x="2362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4" name="Line 30"/>
          <p:cNvSpPr>
            <a:spLocks noChangeShapeType="1"/>
          </p:cNvSpPr>
          <p:nvPr/>
        </p:nvSpPr>
        <p:spPr bwMode="auto">
          <a:xfrm>
            <a:off x="5029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Types of Businesses </a:t>
            </a:r>
            <a:endParaRPr lang="en-US" dirty="0"/>
          </a:p>
        </p:txBody>
      </p:sp>
      <p:sp>
        <p:nvSpPr>
          <p:cNvPr id="104451" name="Subtitle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1925"/>
          </a:xfrm>
        </p:spPr>
        <p:txBody>
          <a:bodyPr/>
          <a:lstStyle/>
          <a:p>
            <a:r>
              <a:rPr lang="en-US" smtClean="0"/>
              <a:t>Sole Proprietorship</a:t>
            </a:r>
          </a:p>
          <a:p>
            <a:pPr lvl="1"/>
            <a:r>
              <a:rPr lang="en-US" sz="2000" smtClean="0"/>
              <a:t>A business owned and managed by a single individual.  According to the IRS 75% of all businesses in the US are sole proprietorships but these generate only about 6% of US sales</a:t>
            </a:r>
          </a:p>
          <a:p>
            <a:pPr lvl="3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667000"/>
          <a:ext cx="7467601" cy="392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386"/>
                <a:gridCol w="4387215"/>
              </a:tblGrid>
              <a:tr h="357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</a:p>
                  </a:txBody>
                  <a:tcPr/>
                </a:tc>
              </a:tr>
              <a:tr h="1346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</a:t>
                      </a:r>
                      <a:r>
                        <a:rPr lang="en-US" baseline="0" dirty="0" smtClean="0"/>
                        <a:t> start-up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Unlimited person liability</a:t>
                      </a:r>
                    </a:p>
                    <a:p>
                      <a:pPr algn="ctr"/>
                      <a:r>
                        <a:rPr lang="en-US" dirty="0" smtClean="0"/>
                        <a:t>*liability is a legally</a:t>
                      </a:r>
                      <a:r>
                        <a:rPr lang="en-US" baseline="0" dirty="0" smtClean="0"/>
                        <a:t> bound obligation to pay debts.  Sole proprietors are bound to all of their debts</a:t>
                      </a:r>
                      <a:endParaRPr lang="en-US" dirty="0"/>
                    </a:p>
                  </a:txBody>
                  <a:tcPr/>
                </a:tc>
              </a:tr>
              <a:tr h="357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Sole receiver of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 access</a:t>
                      </a:r>
                      <a:r>
                        <a:rPr lang="en-US" baseline="0" dirty="0" smtClean="0"/>
                        <a:t> to resources</a:t>
                      </a:r>
                      <a:endParaRPr lang="en-US" dirty="0"/>
                    </a:p>
                  </a:txBody>
                  <a:tcPr/>
                </a:tc>
              </a:tr>
              <a:tr h="8417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control of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 life –</a:t>
                      </a:r>
                      <a:r>
                        <a:rPr lang="en-US" baseline="0" dirty="0" smtClean="0"/>
                        <a:t> business lack permanence beyond the life of the sole proprietor</a:t>
                      </a:r>
                      <a:endParaRPr lang="en-US" dirty="0"/>
                    </a:p>
                  </a:txBody>
                  <a:tcPr/>
                </a:tc>
              </a:tr>
              <a:tr h="357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to discontinue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5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subject to special business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r>
              <a:rPr lang="en-US" smtClean="0"/>
              <a:t>Partnership </a:t>
            </a:r>
          </a:p>
          <a:p>
            <a:pPr lvl="1"/>
            <a:r>
              <a:rPr lang="en-US" sz="2000" smtClean="0"/>
              <a:t>A business organization owned by two or more persons who agree on a specific division of responsibilities and profits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590800"/>
          <a:ext cx="89154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Start-up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r>
                        <a:rPr lang="en-US" baseline="0" dirty="0" smtClean="0"/>
                        <a:t> liability</a:t>
                      </a:r>
                    </a:p>
                    <a:p>
                      <a:r>
                        <a:rPr lang="en-US" baseline="0" dirty="0" smtClean="0"/>
                        <a:t>*Each general partner is bound to debt incurred and responsible for paying his debt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 Decision</a:t>
                      </a:r>
                      <a:r>
                        <a:rPr lang="en-US" baseline="0" dirty="0" smtClean="0"/>
                        <a:t> making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partners do not have absolute control over their business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Specialization – each partner can bring his or her talents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for conflict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Larger pool of assets – helpful when the business needs to borrow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subject</a:t>
                      </a:r>
                      <a:r>
                        <a:rPr lang="en-US" baseline="0" dirty="0" smtClean="0"/>
                        <a:t> to special business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Corporations</a:t>
            </a:r>
          </a:p>
          <a:p>
            <a:pPr lvl="1"/>
            <a:r>
              <a:rPr lang="en-US" smtClean="0"/>
              <a:t>A legal entity owned by individual stockholders</a:t>
            </a:r>
          </a:p>
          <a:p>
            <a:pPr lvl="1"/>
            <a:r>
              <a:rPr lang="en-US" smtClean="0"/>
              <a:t>Stockholders own shares of stock </a:t>
            </a:r>
          </a:p>
          <a:p>
            <a:pPr lvl="2"/>
            <a:r>
              <a:rPr lang="en-US" smtClean="0"/>
              <a:t>Shares – a certificate of  ownership in a corporation</a:t>
            </a:r>
          </a:p>
          <a:p>
            <a:pPr lvl="1"/>
            <a:r>
              <a:rPr lang="en-US" smtClean="0"/>
              <a:t>Stockholders are part owners of the corporation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Corporations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73914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liability for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Expensive and difficult</a:t>
                      </a:r>
                      <a:r>
                        <a:rPr lang="en-US" baseline="0" dirty="0" smtClean="0"/>
                        <a:t> to start 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Transferable ownership – owners can sell stock and get money in 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taxes</a:t>
                      </a:r>
                    </a:p>
                    <a:p>
                      <a:r>
                        <a:rPr lang="en-US" dirty="0" smtClean="0"/>
                        <a:t>*Corporation pay taxes on income</a:t>
                      </a:r>
                    </a:p>
                    <a:p>
                      <a:r>
                        <a:rPr lang="en-US" dirty="0" smtClean="0"/>
                        <a:t>*Stockholders receive</a:t>
                      </a:r>
                      <a:r>
                        <a:rPr lang="en-US" baseline="0" dirty="0" smtClean="0"/>
                        <a:t> dividends (profits paid out to stockholders)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Life – business does not end with the death of the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loss of control by the founders </a:t>
                      </a:r>
                    </a:p>
                    <a:p>
                      <a:r>
                        <a:rPr lang="en-US" dirty="0" smtClean="0"/>
                        <a:t>*Board of Directors usually</a:t>
                      </a:r>
                      <a:r>
                        <a:rPr lang="en-US" baseline="0" dirty="0" smtClean="0"/>
                        <a:t> run corporations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potential for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legal</a:t>
                      </a:r>
                      <a:r>
                        <a:rPr lang="en-US" baseline="0" dirty="0" smtClean="0"/>
                        <a:t> requirements and regulations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1005</Words>
  <Application>Microsoft Office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The Structure of Business</vt:lpstr>
      <vt:lpstr>Business Cycle</vt:lpstr>
      <vt:lpstr>Slide 3</vt:lpstr>
      <vt:lpstr>Business Cycles</vt:lpstr>
      <vt:lpstr>Types of Businesses </vt:lpstr>
      <vt:lpstr>Business Organizations</vt:lpstr>
      <vt:lpstr>Business Organizations</vt:lpstr>
      <vt:lpstr>Business Organizations</vt:lpstr>
      <vt:lpstr>Business Organizations</vt:lpstr>
      <vt:lpstr>Business Organizations</vt:lpstr>
      <vt:lpstr>Business Organizations</vt:lpstr>
      <vt:lpstr>Market Structures (Monopolies)</vt:lpstr>
      <vt:lpstr>Perfect Competition </vt:lpstr>
      <vt:lpstr>Four Conditions to Perfect Competition </vt:lpstr>
      <vt:lpstr>Why are there so few perfectly competitive markets? </vt:lpstr>
      <vt:lpstr>Why are commodities usually perfectly competitive?</vt:lpstr>
      <vt:lpstr>Monopoly </vt:lpstr>
      <vt:lpstr>What are some characteristics of monopolies? </vt:lpstr>
      <vt:lpstr>What are some characteristics of monopolies? </vt:lpstr>
      <vt:lpstr>Government Monopolies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Business</dc:title>
  <dc:creator>brian.gasiorowski</dc:creator>
  <cp:lastModifiedBy>CMS</cp:lastModifiedBy>
  <cp:revision>3</cp:revision>
  <dcterms:created xsi:type="dcterms:W3CDTF">2012-11-16T18:38:06Z</dcterms:created>
  <dcterms:modified xsi:type="dcterms:W3CDTF">2014-05-12T14:12:02Z</dcterms:modified>
</cp:coreProperties>
</file>