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38200" y="1905000"/>
            <a:ext cx="8007350" cy="4191000"/>
          </a:xfrm>
        </p:spPr>
        <p:txBody>
          <a:bodyPr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681AC-49D4-43EA-8296-BDC45B219B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9642C9-C0CA-41F9-AEA1-529697DC9DB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Fiscal and Monetary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Fiscal Policy</a:t>
            </a:r>
            <a:endParaRPr lang="en-US" dirty="0"/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Expansionary Policy</a:t>
            </a:r>
          </a:p>
          <a:p>
            <a:pPr lvl="1"/>
            <a:r>
              <a:rPr lang="en-US" dirty="0" smtClean="0"/>
              <a:t>1.  Recession (decline in economic prosperity)/Depression (long recession)</a:t>
            </a:r>
          </a:p>
          <a:p>
            <a:pPr lvl="2"/>
            <a:r>
              <a:rPr lang="en-US" dirty="0" smtClean="0"/>
              <a:t>Government should increase spending OR government should decrease taxes</a:t>
            </a:r>
          </a:p>
          <a:p>
            <a:pPr lvl="2"/>
            <a:endParaRPr lang="en-US" dirty="0" smtClean="0"/>
          </a:p>
          <a:p>
            <a:r>
              <a:rPr lang="en-US" dirty="0" err="1" smtClean="0"/>
              <a:t>Contractionary</a:t>
            </a:r>
            <a:r>
              <a:rPr lang="en-US" dirty="0" smtClean="0"/>
              <a:t> Policy</a:t>
            </a:r>
          </a:p>
          <a:p>
            <a:pPr lvl="1"/>
            <a:r>
              <a:rPr lang="en-US" dirty="0" smtClean="0"/>
              <a:t>2.  Inflation (general increase in prices)</a:t>
            </a:r>
          </a:p>
          <a:p>
            <a:pPr lvl="2"/>
            <a:r>
              <a:rPr lang="en-US" dirty="0" smtClean="0"/>
              <a:t>Government should decrease spending OR government should increase taxes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Supply Side Economics</a:t>
            </a:r>
            <a:endParaRPr lang="en-US" dirty="0"/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Supply-side Economics </a:t>
            </a:r>
          </a:p>
          <a:p>
            <a:pPr lvl="1"/>
            <a:r>
              <a:rPr lang="en-US" dirty="0" smtClean="0"/>
              <a:t>A school of economics that believes that tax cuts can help an economy by raising supply</a:t>
            </a:r>
          </a:p>
          <a:p>
            <a:pPr lvl="2"/>
            <a:r>
              <a:rPr lang="en-US" dirty="0" smtClean="0"/>
              <a:t>Those that agree with supply-side economics believe that taxes have strong negative influences on economic output</a:t>
            </a:r>
          </a:p>
          <a:p>
            <a:r>
              <a:rPr lang="en-US" dirty="0" smtClean="0"/>
              <a:t>Trickle down effect</a:t>
            </a:r>
          </a:p>
          <a:p>
            <a:pPr lvl="1"/>
            <a:r>
              <a:rPr lang="en-US" dirty="0" smtClean="0"/>
              <a:t>Investing money in companies and giving them tax breaks will benefit the economy.  Eventually individuals (consumers) will experience the effects thus trickle down to the households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The Federal reserve and government economic policy</a:t>
            </a:r>
            <a:endParaRPr lang="en-US" dirty="0"/>
          </a:p>
        </p:txBody>
      </p:sp>
      <p:sp>
        <p:nvSpPr>
          <p:cNvPr id="132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Contractionary</a:t>
            </a:r>
            <a:r>
              <a:rPr lang="en-US" dirty="0" smtClean="0"/>
              <a:t> Policy (Tight $$) – during inflation</a:t>
            </a:r>
          </a:p>
          <a:p>
            <a:pPr lvl="1"/>
            <a:r>
              <a:rPr lang="en-US" dirty="0" smtClean="0"/>
              <a:t>1.  Increase interest rates</a:t>
            </a:r>
          </a:p>
          <a:p>
            <a:pPr lvl="1"/>
            <a:r>
              <a:rPr lang="en-US" dirty="0" smtClean="0"/>
              <a:t>2.  Increase reserve requirement ($$ banks must have in reserve)</a:t>
            </a:r>
          </a:p>
          <a:p>
            <a:pPr lvl="1"/>
            <a:r>
              <a:rPr lang="en-US" dirty="0" smtClean="0"/>
              <a:t>3.  Increase taxes</a:t>
            </a:r>
          </a:p>
          <a:p>
            <a:pPr lvl="1"/>
            <a:r>
              <a:rPr lang="en-US" dirty="0" smtClean="0"/>
              <a:t>4.  Decrease government spending</a:t>
            </a:r>
          </a:p>
        </p:txBody>
      </p:sp>
      <p:pic>
        <p:nvPicPr>
          <p:cNvPr id="132100" name="Picture 5" descr="http://3rdidea.com/inspiration/wp-content/uploads/2009/07/tight-mon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6900" y="4406900"/>
            <a:ext cx="21971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The Federal reserve and government economic policy</a:t>
            </a:r>
            <a:endParaRPr lang="en-US" dirty="0"/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Expansionary Policy (Easy or Loose $$) – during recession/depression</a:t>
            </a:r>
          </a:p>
          <a:p>
            <a:pPr lvl="1"/>
            <a:r>
              <a:rPr lang="en-US" dirty="0" smtClean="0"/>
              <a:t>1.  decrease interest rate (easy to buy)</a:t>
            </a:r>
          </a:p>
          <a:p>
            <a:pPr lvl="1"/>
            <a:r>
              <a:rPr lang="en-US" dirty="0" smtClean="0"/>
              <a:t>2.  decrease taxes</a:t>
            </a:r>
          </a:p>
          <a:p>
            <a:pPr lvl="1"/>
            <a:r>
              <a:rPr lang="en-US" dirty="0" smtClean="0"/>
              <a:t>3.  decrease reserve requirements (banks have more $$ to loan)</a:t>
            </a:r>
          </a:p>
          <a:p>
            <a:pPr lvl="1"/>
            <a:r>
              <a:rPr lang="en-US" dirty="0" smtClean="0"/>
              <a:t>4.  increase government spending</a:t>
            </a:r>
          </a:p>
          <a:p>
            <a:pPr lvl="1"/>
            <a:endParaRPr lang="en-US" dirty="0" smtClean="0"/>
          </a:p>
        </p:txBody>
      </p:sp>
      <p:pic>
        <p:nvPicPr>
          <p:cNvPr id="133124" name="Picture 5" descr="http://brianbeatty.files.wordpress.com/2008/10/lose-money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9463" y="4098925"/>
            <a:ext cx="2014537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Fiscal Policy</a:t>
            </a:r>
            <a:endParaRPr lang="en-US" dirty="0"/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Fiscal policy </a:t>
            </a:r>
          </a:p>
          <a:p>
            <a:pPr lvl="1"/>
            <a:r>
              <a:rPr lang="en-US" altLang="en-US" b="1" dirty="0" smtClean="0"/>
              <a:t>the federal government’s use of taxing and spending to keep the economy stable.</a:t>
            </a:r>
          </a:p>
          <a:p>
            <a:pPr lvl="1"/>
            <a:r>
              <a:rPr lang="en-US" altLang="en-US" u="sng" dirty="0" smtClean="0"/>
              <a:t>Expansionary Policies</a:t>
            </a:r>
          </a:p>
          <a:p>
            <a:pPr lvl="2"/>
            <a:r>
              <a:rPr lang="en-US" altLang="en-US" dirty="0" smtClean="0"/>
              <a:t>Fiscal policies that try to increase output are known as expansionary policies. (Increase Government Spending, Cutting Taxes)</a:t>
            </a:r>
          </a:p>
          <a:p>
            <a:pPr lvl="1"/>
            <a:r>
              <a:rPr lang="en-US" altLang="en-US" dirty="0" err="1" smtClean="0"/>
              <a:t>Contractionary</a:t>
            </a:r>
            <a:r>
              <a:rPr lang="en-US" altLang="en-US" dirty="0" smtClean="0"/>
              <a:t> Policies</a:t>
            </a:r>
          </a:p>
          <a:p>
            <a:pPr lvl="2"/>
            <a:r>
              <a:rPr lang="en-US" altLang="en-US" dirty="0" smtClean="0"/>
              <a:t>Fiscal policies intended to decrease output are called </a:t>
            </a:r>
            <a:r>
              <a:rPr lang="en-US" altLang="en-US" dirty="0" err="1" smtClean="0"/>
              <a:t>contractionary</a:t>
            </a:r>
            <a:r>
              <a:rPr lang="en-US" altLang="en-US" dirty="0" smtClean="0"/>
              <a:t> policies. (Decrease Government Spending, Raising Taxes)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Monetary policy is one of the ways that the U.S. government attempts to control the economy. </a:t>
            </a:r>
          </a:p>
          <a:p>
            <a:pPr lvl="1"/>
            <a:r>
              <a:rPr lang="en-US" sz="2000" dirty="0" smtClean="0"/>
              <a:t>If the money supply grows too fast, the rate of inflation will increase; if the growth of the money supply is slowed too much, then economic growth may also slow. </a:t>
            </a:r>
          </a:p>
          <a:p>
            <a:r>
              <a:rPr lang="en-US" dirty="0" smtClean="0"/>
              <a:t>Monetary Policy Tools</a:t>
            </a:r>
          </a:p>
          <a:p>
            <a:pPr lvl="1"/>
            <a:r>
              <a:rPr lang="en-US" dirty="0" smtClean="0"/>
              <a:t>Reserved Ratio Requirement</a:t>
            </a:r>
          </a:p>
          <a:p>
            <a:pPr lvl="1"/>
            <a:r>
              <a:rPr lang="en-US" dirty="0" smtClean="0"/>
              <a:t>Discount Rate</a:t>
            </a:r>
            <a:r>
              <a:rPr lang="en-US" altLang="en-US" b="1" dirty="0" smtClean="0"/>
              <a:t> </a:t>
            </a:r>
          </a:p>
          <a:p>
            <a:pPr lvl="2"/>
            <a:r>
              <a:rPr lang="en-US" altLang="en-US" b="1" dirty="0" smtClean="0"/>
              <a:t>the interest rate that banks pay to borrow money </a:t>
            </a:r>
            <a:br>
              <a:rPr lang="en-US" altLang="en-US" b="1" dirty="0" smtClean="0"/>
            </a:br>
            <a:r>
              <a:rPr lang="en-US" altLang="en-US" b="1" dirty="0" smtClean="0"/>
              <a:t>from the Fed. </a:t>
            </a:r>
          </a:p>
          <a:p>
            <a:pPr lvl="1"/>
            <a:r>
              <a:rPr lang="en-US" altLang="en-US" b="1" dirty="0" smtClean="0"/>
              <a:t>Open market operations</a:t>
            </a:r>
          </a:p>
          <a:p>
            <a:pPr lvl="2"/>
            <a:r>
              <a:rPr lang="en-US" altLang="en-US" b="1" dirty="0" smtClean="0"/>
              <a:t>Open market operations are the buying and selling of government securities to alter the money supply.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solidFill>
                  <a:schemeClr val="hlink"/>
                </a:solidFill>
              </a:rPr>
              <a:t>How Banks Create Money</a:t>
            </a:r>
            <a:endParaRPr lang="en-US" altLang="en-US" dirty="0" smtClean="0"/>
          </a:p>
          <a:p>
            <a:r>
              <a:rPr lang="en-US" altLang="en-US" sz="2000" dirty="0" smtClean="0"/>
              <a:t>Assume that you have deposited $1,000 dollars in your checking account.  The bank doesn’t keep all of your money, but rather lends out some of it to businesses and other people.</a:t>
            </a:r>
          </a:p>
          <a:p>
            <a:r>
              <a:rPr lang="en-US" altLang="en-US" sz="2000" dirty="0" smtClean="0"/>
              <a:t>The portion of your original $1,000 that the bank needs to keep on hand, or not loan out,  is called </a:t>
            </a:r>
            <a:r>
              <a:rPr lang="en-US" altLang="en-US" sz="2000" b="1" u="sng" dirty="0" smtClean="0"/>
              <a:t>the required reserve ratio </a:t>
            </a:r>
            <a:r>
              <a:rPr lang="en-US" altLang="en-US" sz="2000" dirty="0" smtClean="0"/>
              <a:t>(RRR). The RRR is set by the Fed.</a:t>
            </a:r>
          </a:p>
          <a:p>
            <a:r>
              <a:rPr lang="en-US" altLang="en-US" sz="2000" dirty="0" smtClean="0"/>
              <a:t>As the bank lends a portion of your money to businesses and consumers, they too may deposit some of it.  Banks then continue to lend out portions of that money, although you still have $1,000 in your checking account.  Hence, more money enters circulation. 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Expansionary and </a:t>
            </a:r>
            <a:r>
              <a:rPr lang="en-US" dirty="0" err="1" smtClean="0"/>
              <a:t>Contractionary</a:t>
            </a:r>
            <a:r>
              <a:rPr lang="en-US" dirty="0" smtClean="0"/>
              <a:t> Tools of Fiscal and Monetary Policy</a:t>
            </a:r>
            <a:endParaRPr lang="en-US" dirty="0"/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The federal government and the Federal Reserve both have tools to influence the nation’s economy.</a:t>
            </a:r>
          </a:p>
          <a:p>
            <a:endParaRPr lang="en-US" dirty="0" smtClean="0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295400" y="2286000"/>
            <a:ext cx="6781800" cy="4179888"/>
            <a:chOff x="958" y="980"/>
            <a:chExt cx="4133" cy="2780"/>
          </a:xfrm>
        </p:grpSpPr>
        <p:pic>
          <p:nvPicPr>
            <p:cNvPr id="103435" name="Picture 1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58" y="980"/>
              <a:ext cx="4133" cy="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6" name="Text Box 13"/>
            <p:cNvSpPr txBox="1">
              <a:spLocks noChangeArrowheads="1"/>
            </p:cNvSpPr>
            <p:nvPr/>
          </p:nvSpPr>
          <p:spPr bwMode="auto">
            <a:xfrm>
              <a:off x="1146" y="1150"/>
              <a:ext cx="222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rgbClr val="FFFFFF"/>
                  </a:solidFill>
                </a:rPr>
                <a:t>Fiscal and Monetary Policy Tools</a:t>
              </a:r>
            </a:p>
          </p:txBody>
        </p:sp>
        <p:sp>
          <p:nvSpPr>
            <p:cNvPr id="103437" name="Text Box 15"/>
            <p:cNvSpPr txBox="1">
              <a:spLocks noChangeArrowheads="1"/>
            </p:cNvSpPr>
            <p:nvPr/>
          </p:nvSpPr>
          <p:spPr bwMode="auto">
            <a:xfrm>
              <a:off x="2406" y="1519"/>
              <a:ext cx="123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bg1"/>
                  </a:solidFill>
                </a:rPr>
                <a:t>Fiscal policy tools</a:t>
              </a:r>
            </a:p>
          </p:txBody>
        </p:sp>
        <p:sp>
          <p:nvSpPr>
            <p:cNvPr id="103438" name="Text Box 16"/>
            <p:cNvSpPr txBox="1">
              <a:spLocks noChangeArrowheads="1"/>
            </p:cNvSpPr>
            <p:nvPr/>
          </p:nvSpPr>
          <p:spPr bwMode="auto">
            <a:xfrm>
              <a:off x="3690" y="1519"/>
              <a:ext cx="118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bg1"/>
                  </a:solidFill>
                </a:rPr>
                <a:t>Monetary policy tools</a:t>
              </a:r>
            </a:p>
          </p:txBody>
        </p:sp>
      </p:grpSp>
      <p:sp>
        <p:nvSpPr>
          <p:cNvPr id="103429" name="Rectangle 8"/>
          <p:cNvSpPr>
            <a:spLocks noChangeArrowheads="1"/>
          </p:cNvSpPr>
          <p:nvPr/>
        </p:nvSpPr>
        <p:spPr bwMode="auto">
          <a:xfrm>
            <a:off x="1524000" y="3810000"/>
            <a:ext cx="2076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</a:rPr>
              <a:t>Expansionary tools</a:t>
            </a:r>
          </a:p>
        </p:txBody>
      </p:sp>
      <p:sp>
        <p:nvSpPr>
          <p:cNvPr id="103430" name="Rectangle 9"/>
          <p:cNvSpPr>
            <a:spLocks noChangeArrowheads="1"/>
          </p:cNvSpPr>
          <p:nvPr/>
        </p:nvSpPr>
        <p:spPr bwMode="auto">
          <a:xfrm>
            <a:off x="1524000" y="5257800"/>
            <a:ext cx="2192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</a:rPr>
              <a:t>Contractionary tools</a:t>
            </a:r>
          </a:p>
        </p:txBody>
      </p:sp>
      <p:sp>
        <p:nvSpPr>
          <p:cNvPr id="103431" name="Rectangle 10"/>
          <p:cNvSpPr>
            <a:spLocks noChangeArrowheads="1"/>
          </p:cNvSpPr>
          <p:nvPr/>
        </p:nvSpPr>
        <p:spPr bwMode="auto">
          <a:xfrm>
            <a:off x="3657600" y="3581400"/>
            <a:ext cx="4572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10000"/>
              </a:lnSpc>
            </a:pPr>
            <a:r>
              <a:rPr lang="en-US" altLang="en-US" sz="1600">
                <a:solidFill>
                  <a:schemeClr val="bg1"/>
                </a:solidFill>
              </a:rPr>
              <a:t>1.increasing 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600">
                <a:solidFill>
                  <a:schemeClr val="bg1"/>
                </a:solidFill>
              </a:rPr>
              <a:t>government spending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600">
                <a:solidFill>
                  <a:schemeClr val="bg1"/>
                </a:solidFill>
              </a:rPr>
              <a:t>2. cutting taxes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03432" name="Rectangle 11"/>
          <p:cNvSpPr>
            <a:spLocks noChangeArrowheads="1"/>
          </p:cNvSpPr>
          <p:nvPr/>
        </p:nvSpPr>
        <p:spPr bwMode="auto">
          <a:xfrm>
            <a:off x="5791200" y="3505200"/>
            <a:ext cx="457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10000"/>
              </a:lnSpc>
            </a:pPr>
            <a:r>
              <a:rPr lang="en-US" altLang="en-US" sz="1200">
                <a:solidFill>
                  <a:schemeClr val="bg1"/>
                </a:solidFill>
              </a:rPr>
              <a:t>1.open market operations: 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200">
                <a:solidFill>
                  <a:schemeClr val="bg1"/>
                </a:solidFill>
              </a:rPr>
              <a:t>bond purchases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200">
                <a:solidFill>
                  <a:schemeClr val="bg1"/>
                </a:solidFill>
              </a:rPr>
              <a:t>2. decreasing the 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200">
                <a:solidFill>
                  <a:schemeClr val="bg1"/>
                </a:solidFill>
              </a:rPr>
              <a:t>discount rate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200">
                <a:solidFill>
                  <a:schemeClr val="bg1"/>
                </a:solidFill>
              </a:rPr>
              <a:t>3.decreasing reserve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200">
                <a:solidFill>
                  <a:schemeClr val="bg1"/>
                </a:solidFill>
              </a:rPr>
              <a:t> requirements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4953000"/>
            <a:ext cx="4572000" cy="803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defRPr/>
            </a:pPr>
            <a:r>
              <a:rPr lang="en-US" altLang="en-US" sz="1400" dirty="0">
                <a:solidFill>
                  <a:schemeClr val="bg1"/>
                </a:solidFill>
              </a:rPr>
              <a:t>1.  Decreasing</a:t>
            </a:r>
          </a:p>
          <a:p>
            <a:pPr marL="342900" indent="-342900">
              <a:lnSpc>
                <a:spcPct val="110000"/>
              </a:lnSpc>
              <a:defRPr/>
            </a:pPr>
            <a:r>
              <a:rPr lang="en-US" altLang="en-US" sz="1400" dirty="0">
                <a:solidFill>
                  <a:schemeClr val="bg1"/>
                </a:solidFill>
              </a:rPr>
              <a:t> government spending</a:t>
            </a:r>
          </a:p>
          <a:p>
            <a:pPr marL="168275" indent="-168275">
              <a:lnSpc>
                <a:spcPct val="110000"/>
              </a:lnSpc>
              <a:defRPr/>
            </a:pPr>
            <a:r>
              <a:rPr lang="en-US" altLang="en-US" sz="1400" dirty="0">
                <a:solidFill>
                  <a:schemeClr val="bg1"/>
                </a:solidFill>
              </a:rPr>
              <a:t>2. raising taxes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15000" y="4953000"/>
            <a:ext cx="4572000" cy="1311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110000"/>
              </a:lnSpc>
              <a:buFontTx/>
              <a:buAutoNum type="arabicPeriod"/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open market operations: </a:t>
            </a:r>
          </a:p>
          <a:p>
            <a:pPr marL="228600" indent="-228600">
              <a:lnSpc>
                <a:spcPct val="110000"/>
              </a:lnSpc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bond sales</a:t>
            </a:r>
          </a:p>
          <a:p>
            <a:pPr marL="168275" indent="-168275">
              <a:lnSpc>
                <a:spcPct val="110000"/>
              </a:lnSpc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2.increasing the discount </a:t>
            </a:r>
          </a:p>
          <a:p>
            <a:pPr marL="168275" indent="-168275">
              <a:lnSpc>
                <a:spcPct val="110000"/>
              </a:lnSpc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rate</a:t>
            </a:r>
          </a:p>
          <a:p>
            <a:pPr marL="228600" indent="-228600">
              <a:lnSpc>
                <a:spcPct val="110000"/>
              </a:lnSpc>
              <a:buFontTx/>
              <a:buAutoNum type="arabicPeriod" startAt="3"/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increasing reserve </a:t>
            </a:r>
          </a:p>
          <a:p>
            <a:pPr marL="228600" indent="-228600">
              <a:lnSpc>
                <a:spcPct val="110000"/>
              </a:lnSpc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requirements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Debt and Deficit</a:t>
            </a:r>
          </a:p>
        </p:txBody>
      </p:sp>
      <p:graphicFrame>
        <p:nvGraphicFramePr>
          <p:cNvPr id="2050" name="Diagram 2"/>
          <p:cNvGraphicFramePr>
            <a:graphicFrameLocks noChangeAspect="1"/>
          </p:cNvGraphicFramePr>
          <p:nvPr>
            <p:ph type="dgm" idx="1"/>
          </p:nvPr>
        </p:nvGraphicFramePr>
        <p:xfrm>
          <a:off x="0" y="1219200"/>
          <a:ext cx="9144000" cy="56388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0" y="1600200"/>
            <a:ext cx="6400800" cy="4876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819400" y="1524000"/>
            <a:ext cx="6324600" cy="4724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705600" y="2438400"/>
            <a:ext cx="2438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Debt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-The sum of all the 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government borrowing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up to that time, minus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the borrowings that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have been repaid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-The total of all deficits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and surpluses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81000" y="2514600"/>
            <a:ext cx="31242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Deficit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-The amount of money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the government 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borrows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for one budget, 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representing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one fiscal year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-Can rise or fall 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because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 of forces beyond the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government’s control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505200" y="23622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352800" y="2438400"/>
            <a:ext cx="2514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-</a:t>
            </a:r>
            <a:r>
              <a:rPr lang="en-US" sz="2000">
                <a:solidFill>
                  <a:srgbClr val="FF0000"/>
                </a:solidFill>
              </a:rPr>
              <a:t>Borrowing money affects both debt and deficit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-Budget deficits add to debt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-Debt and deficit contribute to unbalanced budgets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Keynesian economics</a:t>
            </a:r>
            <a:endParaRPr lang="en-US" dirty="0"/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Keynesian Economics </a:t>
            </a:r>
          </a:p>
          <a:p>
            <a:pPr lvl="1"/>
            <a:r>
              <a:rPr lang="en-US" dirty="0" smtClean="0"/>
              <a:t>A form of demand-side economics that encourages government action to increase and decrease demand and output</a:t>
            </a:r>
          </a:p>
          <a:p>
            <a:r>
              <a:rPr lang="en-US" dirty="0" smtClean="0"/>
              <a:t>Demand-side Economics</a:t>
            </a:r>
          </a:p>
          <a:p>
            <a:pPr lvl="1"/>
            <a:r>
              <a:rPr lang="en-US" dirty="0" smtClean="0"/>
              <a:t>The idea that government spending and tax cuts help an economy by raising demand</a:t>
            </a:r>
          </a:p>
          <a:p>
            <a:r>
              <a:rPr lang="en-US" dirty="0" smtClean="0"/>
              <a:t>John Maynard Keynes</a:t>
            </a:r>
          </a:p>
          <a:p>
            <a:pPr lvl="1"/>
            <a:r>
              <a:rPr lang="en-US" dirty="0" smtClean="0"/>
              <a:t>Developed this theory after the Great Depression.  His ultimate goal was to tell economists and politicians how to get out of and avoid economic crisis</a:t>
            </a:r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Keynesian economics</a:t>
            </a:r>
            <a:endParaRPr lang="en-US" dirty="0"/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Keynes believe that 2 things needed to happen to end the Great Depression</a:t>
            </a:r>
          </a:p>
          <a:p>
            <a:pPr lvl="1"/>
            <a:r>
              <a:rPr lang="en-US" dirty="0" smtClean="0"/>
              <a:t>1.  Consumers need to spend more money</a:t>
            </a:r>
          </a:p>
          <a:p>
            <a:pPr lvl="3"/>
            <a:r>
              <a:rPr lang="en-US" dirty="0" smtClean="0"/>
              <a:t>Keynes thought that the spender should be the government.  According to his theory, the government should buy goods and services.  This would encourage production and increase employment.</a:t>
            </a:r>
          </a:p>
          <a:p>
            <a:pPr lvl="1"/>
            <a:r>
              <a:rPr lang="en-US" dirty="0" smtClean="0"/>
              <a:t>2.  Businesses need to increase output</a:t>
            </a:r>
          </a:p>
          <a:p>
            <a:r>
              <a:rPr lang="en-US" dirty="0" smtClean="0"/>
              <a:t>As a result of this theory, people go back to work and then spend the money they make on goods and services – this increases production.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Fiscal Policy</a:t>
            </a:r>
            <a:endParaRPr lang="en-US" dirty="0"/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Fiscal Policy</a:t>
            </a:r>
          </a:p>
          <a:p>
            <a:pPr lvl="1"/>
            <a:r>
              <a:rPr lang="en-US" dirty="0" smtClean="0"/>
              <a:t>The use of government spending to influence the economy</a:t>
            </a:r>
          </a:p>
          <a:p>
            <a:pPr lvl="1"/>
            <a:r>
              <a:rPr lang="en-US" dirty="0" smtClean="0"/>
              <a:t>Fiscal policy can be used to fight two macroeconomic problems, according to Keynes</a:t>
            </a:r>
          </a:p>
        </p:txBody>
      </p:sp>
      <p:pic>
        <p:nvPicPr>
          <p:cNvPr id="114692" name="Picture 5" descr="http://www.cartoonstock.com/lowres/hsc1236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822700"/>
            <a:ext cx="342900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766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Fiscal and Monetary policy</vt:lpstr>
      <vt:lpstr>Fiscal Policy</vt:lpstr>
      <vt:lpstr>Monetary Policy</vt:lpstr>
      <vt:lpstr>Monetary Policy</vt:lpstr>
      <vt:lpstr>Expansionary and Contractionary Tools of Fiscal and Monetary Policy</vt:lpstr>
      <vt:lpstr>Debt and Deficit</vt:lpstr>
      <vt:lpstr>Keynesian economics</vt:lpstr>
      <vt:lpstr>Keynesian economics</vt:lpstr>
      <vt:lpstr>Fiscal Policy</vt:lpstr>
      <vt:lpstr>Fiscal Policy</vt:lpstr>
      <vt:lpstr>Supply Side Economics</vt:lpstr>
      <vt:lpstr>The Federal reserve and government economic policy</vt:lpstr>
      <vt:lpstr>The Federal reserve and government economic policy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and Monetary policy</dc:title>
  <dc:creator>brian.gasiorowski</dc:creator>
  <cp:lastModifiedBy>brian.gasiorowski</cp:lastModifiedBy>
  <cp:revision>4</cp:revision>
  <dcterms:created xsi:type="dcterms:W3CDTF">2012-11-20T18:29:02Z</dcterms:created>
  <dcterms:modified xsi:type="dcterms:W3CDTF">2012-11-20T18:44:15Z</dcterms:modified>
</cp:coreProperties>
</file>