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65" r:id="rId3"/>
    <p:sldId id="261" r:id="rId4"/>
    <p:sldId id="257" r:id="rId5"/>
    <p:sldId id="264" r:id="rId6"/>
    <p:sldId id="266" r:id="rId7"/>
    <p:sldId id="258" r:id="rId8"/>
    <p:sldId id="267" r:id="rId9"/>
    <p:sldId id="259" r:id="rId10"/>
    <p:sldId id="260" r:id="rId11"/>
    <p:sldId id="262" r:id="rId12"/>
    <p:sldId id="263"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836EF5-E0AB-48EC-9D35-A9055E190624}" type="datetimeFigureOut">
              <a:rPr lang="en-US" smtClean="0"/>
              <a:pPr/>
              <a:t>11/9/2012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0E46E8-FCB1-47CA-8D52-0588D168C77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81B437-35F3-41BA-BEFD-11AB263ED35E}"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1B437-35F3-41BA-BEFD-11AB263ED35E}"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1B437-35F3-41BA-BEFD-11AB263ED35E}"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1B437-35F3-41BA-BEFD-11AB263ED35E}"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81B437-35F3-41BA-BEFD-11AB263ED35E}"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81B437-35F3-41BA-BEFD-11AB263ED35E}"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81B437-35F3-41BA-BEFD-11AB263ED35E}" type="datetimeFigureOut">
              <a:rPr lang="en-US" smtClean="0"/>
              <a:pPr/>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81B437-35F3-41BA-BEFD-11AB263ED35E}" type="datetimeFigureOut">
              <a:rPr lang="en-US" smtClean="0"/>
              <a:pPr/>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1B437-35F3-41BA-BEFD-11AB263ED35E}" type="datetimeFigureOut">
              <a:rPr lang="en-US" smtClean="0"/>
              <a:pPr/>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1B437-35F3-41BA-BEFD-11AB263ED35E}"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1B437-35F3-41BA-BEFD-11AB263ED35E}"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7FD8E-B569-40BE-8909-AF12BA8CE4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1B437-35F3-41BA-BEFD-11AB263ED35E}" type="datetimeFigureOut">
              <a:rPr lang="en-US" smtClean="0"/>
              <a:pPr/>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7FD8E-B569-40BE-8909-AF12BA8CE4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bCjWPo70XZY" TargetMode="External"/><Relationship Id="rId2" Type="http://schemas.openxmlformats.org/officeDocument/2006/relationships/hyperlink" Target="http://www.youtube.com/watch?v=OUS9mM8Xbbw" TargetMode="External"/><Relationship Id="rId1" Type="http://schemas.openxmlformats.org/officeDocument/2006/relationships/slideLayout" Target="../slideLayouts/slideLayout2.xml"/><Relationship Id="rId4" Type="http://schemas.openxmlformats.org/officeDocument/2006/relationships/hyperlink" Target="http://www.youtube.com/watch?v=7wC42HgLA4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archive.fairvote.org/e_college/reform.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Electoral College Argumentative </a:t>
            </a:r>
            <a:r>
              <a:rPr lang="en-US" smtClean="0"/>
              <a:t>Writing Assignment</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College Videos </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http://www.youtube.com/watch?v=OUS9mM8Xbbw</a:t>
            </a:r>
            <a:r>
              <a:rPr lang="en-US" dirty="0" smtClean="0"/>
              <a:t> (Explanation of Electoral College)</a:t>
            </a:r>
          </a:p>
          <a:p>
            <a:r>
              <a:rPr lang="en-US" dirty="0" smtClean="0">
                <a:hlinkClick r:id="rId3"/>
              </a:rPr>
              <a:t>http://www.youtube.com/watch?v=bCjWPo70XZY</a:t>
            </a:r>
            <a:r>
              <a:rPr lang="en-US" dirty="0" smtClean="0"/>
              <a:t> (Explanation of Electoral College)</a:t>
            </a:r>
          </a:p>
          <a:p>
            <a:r>
              <a:rPr lang="en-US" dirty="0" smtClean="0">
                <a:hlinkClick r:id="rId4"/>
              </a:rPr>
              <a:t>http://www.youtube.com/watch?v=7wC42HgLA4k</a:t>
            </a:r>
            <a:r>
              <a:rPr lang="en-US" dirty="0" smtClean="0"/>
              <a:t> (Concerns with the Electoral College)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College Concepts</a:t>
            </a:r>
            <a:endParaRPr lang="en-US" dirty="0"/>
          </a:p>
        </p:txBody>
      </p:sp>
      <p:sp>
        <p:nvSpPr>
          <p:cNvPr id="3" name="Content Placeholder 2"/>
          <p:cNvSpPr>
            <a:spLocks noGrp="1"/>
          </p:cNvSpPr>
          <p:nvPr>
            <p:ph idx="1"/>
          </p:nvPr>
        </p:nvSpPr>
        <p:spPr/>
        <p:txBody>
          <a:bodyPr numCol="2">
            <a:normAutofit fontScale="47500" lnSpcReduction="20000"/>
          </a:bodyPr>
          <a:lstStyle/>
          <a:p>
            <a:r>
              <a:rPr lang="en-US" dirty="0" smtClean="0"/>
              <a:t>Popular Sovereignty</a:t>
            </a:r>
          </a:p>
          <a:p>
            <a:r>
              <a:rPr lang="en-US" dirty="0" smtClean="0"/>
              <a:t>Plurality</a:t>
            </a:r>
          </a:p>
          <a:p>
            <a:r>
              <a:rPr lang="en-US" dirty="0" smtClean="0"/>
              <a:t>Representative</a:t>
            </a:r>
          </a:p>
          <a:p>
            <a:r>
              <a:rPr lang="en-US" dirty="0" smtClean="0"/>
              <a:t>Apathy</a:t>
            </a:r>
          </a:p>
          <a:p>
            <a:r>
              <a:rPr lang="en-US" dirty="0" smtClean="0"/>
              <a:t>Majority</a:t>
            </a:r>
          </a:p>
          <a:p>
            <a:r>
              <a:rPr lang="en-US" dirty="0" smtClean="0"/>
              <a:t>Winner Take All</a:t>
            </a:r>
          </a:p>
          <a:p>
            <a:r>
              <a:rPr lang="en-US" dirty="0" smtClean="0"/>
              <a:t>Popular Vote</a:t>
            </a:r>
          </a:p>
          <a:p>
            <a:r>
              <a:rPr lang="en-US" dirty="0" smtClean="0"/>
              <a:t>Electors</a:t>
            </a:r>
          </a:p>
          <a:p>
            <a:r>
              <a:rPr lang="en-US" dirty="0" smtClean="0"/>
              <a:t>Proportional</a:t>
            </a:r>
          </a:p>
          <a:p>
            <a:r>
              <a:rPr lang="en-US" dirty="0" smtClean="0"/>
              <a:t>Direct Election</a:t>
            </a:r>
          </a:p>
          <a:p>
            <a:r>
              <a:rPr lang="en-US" dirty="0" smtClean="0"/>
              <a:t>Indirect Election</a:t>
            </a:r>
          </a:p>
          <a:p>
            <a:r>
              <a:rPr lang="en-US" dirty="0" smtClean="0"/>
              <a:t>Two-Party System</a:t>
            </a:r>
          </a:p>
          <a:p>
            <a:r>
              <a:rPr lang="en-US" dirty="0" smtClean="0"/>
              <a:t>270</a:t>
            </a:r>
          </a:p>
          <a:p>
            <a:r>
              <a:rPr lang="en-US" dirty="0" smtClean="0"/>
              <a:t>12</a:t>
            </a:r>
            <a:r>
              <a:rPr lang="en-US" baseline="30000" dirty="0" smtClean="0"/>
              <a:t>th</a:t>
            </a:r>
            <a:r>
              <a:rPr lang="en-US" dirty="0" smtClean="0"/>
              <a:t> Amendment</a:t>
            </a:r>
          </a:p>
          <a:p>
            <a:r>
              <a:rPr lang="en-US" dirty="0" smtClean="0"/>
              <a:t>Campaigning </a:t>
            </a:r>
          </a:p>
          <a:p>
            <a:r>
              <a:rPr lang="en-US" dirty="0" smtClean="0"/>
              <a:t>Swing State</a:t>
            </a:r>
          </a:p>
          <a:p>
            <a:r>
              <a:rPr lang="en-US" dirty="0" smtClean="0"/>
              <a:t>Small vs. Large State</a:t>
            </a:r>
          </a:p>
          <a:p>
            <a:r>
              <a:rPr lang="en-US" dirty="0" smtClean="0"/>
              <a:t>Apportionment</a:t>
            </a:r>
          </a:p>
          <a:p>
            <a:r>
              <a:rPr lang="en-US" dirty="0" smtClean="0"/>
              <a:t>Democracy</a:t>
            </a:r>
          </a:p>
          <a:p>
            <a:r>
              <a:rPr lang="en-US" dirty="0" smtClean="0"/>
              <a:t>Republic</a:t>
            </a:r>
          </a:p>
          <a:p>
            <a:r>
              <a:rPr lang="en-US" dirty="0" smtClean="0"/>
              <a:t>Representative Democracy</a:t>
            </a:r>
          </a:p>
          <a:p>
            <a:r>
              <a:rPr lang="en-US" dirty="0" smtClean="0"/>
              <a:t>Intent</a:t>
            </a:r>
          </a:p>
          <a:p>
            <a:r>
              <a:rPr lang="en-US" dirty="0" smtClean="0"/>
              <a:t>Compromise</a:t>
            </a:r>
          </a:p>
          <a:p>
            <a:r>
              <a:rPr lang="en-US" dirty="0" smtClean="0"/>
              <a:t>Amendment</a:t>
            </a:r>
          </a:p>
          <a:p>
            <a:r>
              <a:rPr lang="en-US" dirty="0" smtClean="0"/>
              <a:t>House of Representatives</a:t>
            </a:r>
          </a:p>
          <a:p>
            <a:r>
              <a:rPr lang="en-US" dirty="0" smtClean="0"/>
              <a:t>Senate</a:t>
            </a:r>
          </a:p>
          <a:p>
            <a:r>
              <a:rPr lang="en-US" dirty="0" smtClean="0"/>
              <a:t>Rogue</a:t>
            </a:r>
          </a:p>
          <a:p>
            <a:r>
              <a:rPr lang="en-US" dirty="0" smtClean="0"/>
              <a:t>Tradition</a:t>
            </a:r>
          </a:p>
          <a:p>
            <a:r>
              <a:rPr lang="en-US" dirty="0" smtClean="0"/>
              <a:t>Rubber Stamp</a:t>
            </a:r>
          </a:p>
          <a:p>
            <a:r>
              <a:rPr lang="en-US" dirty="0" smtClean="0"/>
              <a:t>Binding and Non-Binding Electors</a:t>
            </a:r>
          </a:p>
          <a:p>
            <a:r>
              <a:rPr lang="en-US" dirty="0" smtClean="0"/>
              <a:t>23</a:t>
            </a:r>
            <a:r>
              <a:rPr lang="en-US" baseline="30000" dirty="0" smtClean="0"/>
              <a:t>rd</a:t>
            </a:r>
            <a:r>
              <a:rPr lang="en-US" dirty="0" smtClean="0"/>
              <a:t> Amendments</a:t>
            </a:r>
          </a:p>
          <a:p>
            <a:r>
              <a:rPr lang="en-US" dirty="0" smtClean="0"/>
              <a:t>Elitism </a:t>
            </a:r>
          </a:p>
          <a:p>
            <a:r>
              <a:rPr lang="en-US" dirty="0" smtClean="0"/>
              <a:t>Informed</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http://archive.fairvote.org/e_college/reform.htm</a:t>
            </a:r>
            <a:r>
              <a:rPr lang="en-US" dirty="0" smtClean="0"/>
              <a:t> (Alternative </a:t>
            </a:r>
            <a:r>
              <a:rPr lang="en-US" smtClean="0"/>
              <a:t>Election Options)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Rubric</a:t>
            </a:r>
            <a:endParaRPr lang="en-US" dirty="0"/>
          </a:p>
        </p:txBody>
      </p:sp>
      <p:sp>
        <p:nvSpPr>
          <p:cNvPr id="3" name="Content Placeholder 2"/>
          <p:cNvSpPr>
            <a:spLocks noGrp="1"/>
          </p:cNvSpPr>
          <p:nvPr>
            <p:ph idx="1"/>
          </p:nvPr>
        </p:nvSpPr>
        <p:spPr/>
        <p:txBody>
          <a:bodyPr>
            <a:noAutofit/>
          </a:bodyPr>
          <a:lstStyle/>
          <a:p>
            <a:r>
              <a:rPr lang="en-US" sz="1600" dirty="0" smtClean="0"/>
              <a:t>1</a:t>
            </a:r>
            <a:r>
              <a:rPr lang="en-US" sz="1600" baseline="30000" dirty="0" smtClean="0"/>
              <a:t>st</a:t>
            </a:r>
            <a:r>
              <a:rPr lang="en-US" sz="1600" dirty="0" smtClean="0"/>
              <a:t> Paragraph - Opening Paragraph</a:t>
            </a:r>
          </a:p>
          <a:p>
            <a:pPr lvl="1"/>
            <a:r>
              <a:rPr lang="en-US" sz="1600" dirty="0" smtClean="0"/>
              <a:t>Define – Electoral College (5 point)</a:t>
            </a:r>
          </a:p>
          <a:p>
            <a:pPr lvl="1"/>
            <a:r>
              <a:rPr lang="en-US" sz="1600" dirty="0" smtClean="0"/>
              <a:t>Explain “How the Electoral College works” (15 points)</a:t>
            </a:r>
          </a:p>
          <a:p>
            <a:r>
              <a:rPr lang="en-US" sz="1600" dirty="0" smtClean="0"/>
              <a:t>2</a:t>
            </a:r>
            <a:r>
              <a:rPr lang="en-US" sz="1600" baseline="30000" dirty="0" smtClean="0"/>
              <a:t>nd</a:t>
            </a:r>
            <a:r>
              <a:rPr lang="en-US" sz="1600" dirty="0" smtClean="0"/>
              <a:t> Paragraph</a:t>
            </a:r>
          </a:p>
          <a:p>
            <a:pPr lvl="1"/>
            <a:r>
              <a:rPr lang="en-US" sz="1600" dirty="0" smtClean="0"/>
              <a:t>Identify issues and your position with regards to the Electoral College system (must have at least ONE issue but preferably TWO or more) (10 Points)</a:t>
            </a:r>
          </a:p>
          <a:p>
            <a:pPr lvl="1"/>
            <a:r>
              <a:rPr lang="en-US" sz="1600" dirty="0" smtClean="0"/>
              <a:t>Give an explanation as to why this issue is a problem (10 points)</a:t>
            </a:r>
          </a:p>
          <a:p>
            <a:r>
              <a:rPr lang="en-US" sz="1600" dirty="0" smtClean="0"/>
              <a:t>3</a:t>
            </a:r>
            <a:r>
              <a:rPr lang="en-US" sz="1600" baseline="30000" dirty="0" smtClean="0"/>
              <a:t>rd</a:t>
            </a:r>
            <a:r>
              <a:rPr lang="en-US" sz="1600" dirty="0" smtClean="0"/>
              <a:t> Paragraph</a:t>
            </a:r>
          </a:p>
          <a:p>
            <a:pPr lvl="1"/>
            <a:r>
              <a:rPr lang="en-US" sz="1600" dirty="0" smtClean="0"/>
              <a:t>Offer a solution to the issues or explain why we should keep the system as it is (10 points) </a:t>
            </a:r>
          </a:p>
          <a:p>
            <a:pPr lvl="1"/>
            <a:r>
              <a:rPr lang="en-US" sz="1600" dirty="0" smtClean="0"/>
              <a:t>Support your position with evidence from your research (10 points)</a:t>
            </a:r>
          </a:p>
          <a:p>
            <a:pPr lvl="1"/>
            <a:r>
              <a:rPr lang="en-US" sz="1600" dirty="0" smtClean="0"/>
              <a:t>Give an example from current events to illustrate or clarify your position(5 points)</a:t>
            </a:r>
          </a:p>
          <a:p>
            <a:r>
              <a:rPr lang="en-US" sz="1600" dirty="0" smtClean="0"/>
              <a:t>4</a:t>
            </a:r>
            <a:r>
              <a:rPr lang="en-US" sz="1600" baseline="30000" dirty="0" smtClean="0"/>
              <a:t>th</a:t>
            </a:r>
            <a:r>
              <a:rPr lang="en-US" sz="1600" dirty="0" smtClean="0"/>
              <a:t> Paragraph  </a:t>
            </a:r>
            <a:r>
              <a:rPr lang="en-US" sz="1600" smtClean="0"/>
              <a:t>- </a:t>
            </a:r>
            <a:r>
              <a:rPr lang="en-US" sz="1600" smtClean="0"/>
              <a:t>Conclusion</a:t>
            </a:r>
            <a:endParaRPr lang="en-US" sz="1600" dirty="0" smtClean="0"/>
          </a:p>
          <a:p>
            <a:pPr lvl="1"/>
            <a:r>
              <a:rPr lang="en-US" sz="1600" dirty="0" smtClean="0"/>
              <a:t>Be sure to acknowledge the two competing views giving strengths and weaknesses of all positions presented (10 Points)</a:t>
            </a:r>
          </a:p>
          <a:p>
            <a:pPr lvl="1"/>
            <a:r>
              <a:rPr lang="en-US" sz="1600" dirty="0" smtClean="0"/>
              <a:t>Conclude your letter restating your position on the Electoral College (10 points)</a:t>
            </a:r>
          </a:p>
          <a:p>
            <a:r>
              <a:rPr lang="en-US" sz="1600" dirty="0" smtClean="0"/>
              <a:t>Overall Focus of your letter (15 points)</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en-US" dirty="0" smtClean="0"/>
              <a:t/>
            </a:r>
            <a:br>
              <a:rPr lang="en-US" dirty="0" smtClean="0"/>
            </a:br>
            <a:r>
              <a:rPr lang="en-US" dirty="0" smtClean="0"/>
              <a:t>Is the </a:t>
            </a:r>
            <a:r>
              <a:rPr lang="en-US" b="1" u="sng" dirty="0" smtClean="0"/>
              <a:t>Electoral College an outdated </a:t>
            </a:r>
            <a:r>
              <a:rPr lang="en-US" dirty="0" smtClean="0"/>
              <a:t>system for choosing the president?</a:t>
            </a:r>
            <a:br>
              <a:rPr lang="en-US" dirty="0" smtClean="0"/>
            </a:br>
            <a:r>
              <a:rPr lang="en-US" dirty="0" smtClean="0"/>
              <a:t/>
            </a:r>
            <a:br>
              <a:rPr lang="en-US" dirty="0" smtClean="0"/>
            </a:br>
            <a:r>
              <a:rPr lang="en-US" dirty="0" smtClean="0"/>
              <a:t>Does this </a:t>
            </a:r>
            <a:r>
              <a:rPr lang="en-US" b="1" u="sng" dirty="0" smtClean="0"/>
              <a:t>Winner Take all System </a:t>
            </a:r>
            <a:r>
              <a:rPr lang="en-US" dirty="0" smtClean="0"/>
              <a:t>really reflect the will of the People?</a:t>
            </a:r>
            <a:br>
              <a:rPr lang="en-US" dirty="0" smtClean="0"/>
            </a:br>
            <a:r>
              <a:rPr lang="en-US" dirty="0" smtClean="0"/>
              <a:t/>
            </a:r>
            <a:br>
              <a:rPr lang="en-US" dirty="0" smtClean="0"/>
            </a:br>
            <a:r>
              <a:rPr lang="en-US" dirty="0" smtClean="0"/>
              <a:t> What type of </a:t>
            </a:r>
            <a:r>
              <a:rPr lang="en-US" b="1" u="sng" dirty="0" smtClean="0"/>
              <a:t>alternatives</a:t>
            </a:r>
            <a:r>
              <a:rPr lang="en-US" dirty="0" smtClean="0"/>
              <a:t> might work?</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xmlns="" val="2844379575"/>
      </p:ext>
    </p:extLst>
  </p:cSld>
  <p:clrMapOvr>
    <a:masterClrMapping/>
  </p:clrMapOvr>
  <mc:AlternateContent xmlns:mc="http://schemas.openxmlformats.org/markup-compatibility/2006">
    <mc:Choice xmlns:p14="http://schemas.microsoft.com/office/powerpoint/2010/main" xmlns="" Requires="p14">
      <p:transition spd="slow" p14:dur="2000">
        <p:sndAc>
          <p:stSnd>
            <p:snd r:embed="rId3" name="whoosh.wav"/>
          </p:stSnd>
        </p:sndAc>
      </p:transition>
    </mc:Choice>
    <mc:Fallback>
      <p:transition spd="slow">
        <p:sndAc>
          <p:stSnd>
            <p:snd r:embed="rId2" name="whoosh.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Argumentative Writing Task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Is the Electoral College the best way to elect a President in a democratic republic? (Due 11/19)</a:t>
            </a:r>
          </a:p>
          <a:p>
            <a:r>
              <a:rPr lang="en-US" dirty="0" smtClean="0"/>
              <a:t>After reading and analyzing informational texts (maps, articles, informational videos, etc.) on the Electoral College and alternative Presidential election methods, write a letter to the editor (no more than 500 words) that argues your position to the above question.  Support your position with evidence from your research.  Give an example from current events to illustrate or clarify your position.  Be sure to acknowledge the two competing views giving strengths and weaknesses of all positions presented.</a:t>
            </a:r>
          </a:p>
          <a:p>
            <a:r>
              <a:rPr lang="en-US" dirty="0" smtClean="0"/>
              <a:t>Conclude your letter with a clear and precise summary and evaluation.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electoral college vote map"/>
          <p:cNvPicPr>
            <a:picLocks noChangeAspect="1" noChangeArrowheads="1"/>
          </p:cNvPicPr>
          <p:nvPr/>
        </p:nvPicPr>
        <p:blipFill>
          <a:blip r:embed="rId2" cstate="print"/>
          <a:srcRect/>
          <a:stretch>
            <a:fillRect/>
          </a:stretch>
        </p:blipFill>
        <p:spPr bwMode="auto">
          <a:xfrm>
            <a:off x="380648" y="685799"/>
            <a:ext cx="8306152" cy="5708833"/>
          </a:xfrm>
          <a:prstGeom prst="rect">
            <a:avLst/>
          </a:prstGeom>
          <a:noFill/>
        </p:spPr>
      </p:pic>
      <p:sp>
        <p:nvSpPr>
          <p:cNvPr id="3" name="Title 2"/>
          <p:cNvSpPr>
            <a:spLocks noGrp="1"/>
          </p:cNvSpPr>
          <p:nvPr>
            <p:ph type="title"/>
          </p:nvPr>
        </p:nvSpPr>
        <p:spPr>
          <a:xfrm>
            <a:off x="457200" y="-228600"/>
            <a:ext cx="8229600" cy="1143000"/>
          </a:xfrm>
        </p:spPr>
        <p:txBody>
          <a:bodyPr>
            <a:normAutofit/>
          </a:bodyPr>
          <a:lstStyle/>
          <a:p>
            <a:r>
              <a:rPr lang="en-US" sz="3600" b="1" dirty="0" smtClean="0"/>
              <a:t>2000 – 2010 Electoral Map</a:t>
            </a:r>
            <a:endParaRPr lang="en-US"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nsultantsmind.files.wordpress.com/2012/08/electoral-votes-by-state-map1.png?w=584&amp;h=372"/>
          <p:cNvPicPr>
            <a:picLocks noChangeAspect="1" noChangeArrowheads="1"/>
          </p:cNvPicPr>
          <p:nvPr/>
        </p:nvPicPr>
        <p:blipFill>
          <a:blip r:embed="rId2" cstate="print"/>
          <a:srcRect/>
          <a:stretch>
            <a:fillRect/>
          </a:stretch>
        </p:blipFill>
        <p:spPr bwMode="auto">
          <a:xfrm>
            <a:off x="-1" y="385696"/>
            <a:ext cx="9144001" cy="582460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title"/>
          </p:nvPr>
        </p:nvSpPr>
        <p:spPr>
          <a:xfrm>
            <a:off x="533400" y="0"/>
            <a:ext cx="8229600" cy="2392362"/>
          </a:xfrm>
          <a:prstGeom prst="rect">
            <a:avLst/>
          </a:prstGeom>
        </p:spPr>
        <p:txBody>
          <a:bodyPr vert="horz" lIns="91440" tIns="45720" rIns="91440" bIns="45720" rtlCol="0">
            <a:normAutofit fontScale="90000"/>
          </a:bodyPr>
          <a:lstStyle/>
          <a:p>
            <a:r>
              <a:rPr lang="en-US" sz="3100" dirty="0" smtClean="0"/>
              <a:t>2000 Election</a:t>
            </a:r>
            <a:br>
              <a:rPr lang="en-US" sz="3100" dirty="0" smtClean="0"/>
            </a:br>
            <a:r>
              <a:rPr lang="en-US" sz="3100" dirty="0" smtClean="0"/>
              <a:t>Popular </a:t>
            </a:r>
            <a:r>
              <a:rPr lang="en-US" sz="3100" dirty="0"/>
              <a:t>votes     v.    Electoral votes</a:t>
            </a:r>
            <a:br>
              <a:rPr lang="en-US" sz="3100" dirty="0"/>
            </a:br>
            <a:r>
              <a:rPr lang="en-US" sz="3100" dirty="0"/>
              <a:t/>
            </a:r>
            <a:br>
              <a:rPr lang="en-US" sz="3100" dirty="0"/>
            </a:br>
            <a:r>
              <a:rPr lang="en-US" sz="3100" dirty="0" smtClean="0"/>
              <a:t>205,815,000 of which 105,405,100 or </a:t>
            </a:r>
            <a:br>
              <a:rPr lang="en-US" sz="3100" dirty="0" smtClean="0"/>
            </a:br>
            <a:r>
              <a:rPr lang="en-US" sz="3100" dirty="0" smtClean="0"/>
              <a:t>51% of eligible voters</a:t>
            </a:r>
            <a:r>
              <a:rPr lang="en-US" sz="3200" dirty="0" smtClean="0"/>
              <a:t/>
            </a:r>
            <a:br>
              <a:rPr lang="en-US" sz="3200" dirty="0" smtClean="0"/>
            </a:br>
            <a:endParaRPr lang="en-US" sz="3200" dirty="0"/>
          </a:p>
        </p:txBody>
      </p:sp>
      <p:sp>
        <p:nvSpPr>
          <p:cNvPr id="5" name="TextBox 4"/>
          <p:cNvSpPr txBox="1"/>
          <p:nvPr/>
        </p:nvSpPr>
        <p:spPr>
          <a:xfrm>
            <a:off x="533400" y="2286000"/>
            <a:ext cx="4114800" cy="4154984"/>
          </a:xfrm>
          <a:prstGeom prst="rect">
            <a:avLst/>
          </a:prstGeom>
          <a:noFill/>
        </p:spPr>
        <p:txBody>
          <a:bodyPr wrap="square" rtlCol="0">
            <a:spAutoFit/>
          </a:bodyPr>
          <a:lstStyle/>
          <a:p>
            <a:r>
              <a:rPr lang="en-US" sz="2400" dirty="0" smtClean="0"/>
              <a:t>	</a:t>
            </a:r>
            <a:r>
              <a:rPr lang="en-US" sz="2400" b="1" u="sng" dirty="0" smtClean="0"/>
              <a:t>Popular </a:t>
            </a:r>
            <a:r>
              <a:rPr lang="en-US" sz="2400" b="1" u="sng" dirty="0"/>
              <a:t>Vote</a:t>
            </a:r>
          </a:p>
          <a:p>
            <a:r>
              <a:rPr lang="en-US" sz="2400" dirty="0"/>
              <a:t>Total votes </a:t>
            </a:r>
            <a:r>
              <a:rPr lang="en-US" sz="2400" dirty="0" smtClean="0"/>
              <a:t>= 104,339,944</a:t>
            </a:r>
          </a:p>
          <a:p>
            <a:r>
              <a:rPr lang="en-US" sz="2400" dirty="0"/>
              <a:t/>
            </a:r>
            <a:br>
              <a:rPr lang="en-US" sz="2400" dirty="0"/>
            </a:br>
            <a:r>
              <a:rPr lang="en-US" sz="2400" dirty="0" smtClean="0">
                <a:solidFill>
                  <a:srgbClr val="0070C0"/>
                </a:solidFill>
              </a:rPr>
              <a:t>Gore – 50,999,897</a:t>
            </a:r>
          </a:p>
          <a:p>
            <a:r>
              <a:rPr lang="en-US" sz="2400" dirty="0" smtClean="0">
                <a:solidFill>
                  <a:srgbClr val="0070C0"/>
                </a:solidFill>
              </a:rPr>
              <a:t>48.3% of popular vote</a:t>
            </a:r>
          </a:p>
          <a:p>
            <a:r>
              <a:rPr lang="en-US" sz="2400" dirty="0"/>
              <a:t/>
            </a:r>
            <a:br>
              <a:rPr lang="en-US" sz="2400" dirty="0"/>
            </a:br>
            <a:r>
              <a:rPr lang="en-US" sz="2400" dirty="0" smtClean="0">
                <a:solidFill>
                  <a:srgbClr val="FF0000"/>
                </a:solidFill>
              </a:rPr>
              <a:t>Bush </a:t>
            </a:r>
            <a:r>
              <a:rPr lang="en-US" sz="2400" dirty="0">
                <a:solidFill>
                  <a:srgbClr val="FF0000"/>
                </a:solidFill>
              </a:rPr>
              <a:t>– </a:t>
            </a:r>
            <a:r>
              <a:rPr lang="en-US" sz="2400" dirty="0" smtClean="0">
                <a:solidFill>
                  <a:srgbClr val="FF0000"/>
                </a:solidFill>
              </a:rPr>
              <a:t>50,456,002</a:t>
            </a:r>
          </a:p>
          <a:p>
            <a:r>
              <a:rPr lang="en-US" sz="2400" dirty="0" smtClean="0">
                <a:solidFill>
                  <a:srgbClr val="FF0000"/>
                </a:solidFill>
              </a:rPr>
              <a:t>47.8% of popular vote</a:t>
            </a:r>
          </a:p>
          <a:p>
            <a:endParaRPr lang="en-US" sz="2400" dirty="0">
              <a:solidFill>
                <a:srgbClr val="FF0000"/>
              </a:solidFill>
            </a:endParaRPr>
          </a:p>
          <a:p>
            <a:r>
              <a:rPr lang="en-US" sz="2400" dirty="0" smtClean="0">
                <a:solidFill>
                  <a:srgbClr val="00B050"/>
                </a:solidFill>
              </a:rPr>
              <a:t>Nader – 2,883,955</a:t>
            </a:r>
          </a:p>
          <a:p>
            <a:r>
              <a:rPr lang="en-US" sz="2400" dirty="0" smtClean="0">
                <a:solidFill>
                  <a:srgbClr val="00B050"/>
                </a:solidFill>
              </a:rPr>
              <a:t>2.7% of popular vote</a:t>
            </a:r>
            <a:endParaRPr lang="en-US" sz="2400" dirty="0">
              <a:solidFill>
                <a:srgbClr val="00B050"/>
              </a:solidFill>
            </a:endParaRPr>
          </a:p>
        </p:txBody>
      </p:sp>
      <p:sp>
        <p:nvSpPr>
          <p:cNvPr id="6" name="TextBox 5"/>
          <p:cNvSpPr txBox="1"/>
          <p:nvPr/>
        </p:nvSpPr>
        <p:spPr>
          <a:xfrm>
            <a:off x="4800600" y="2178705"/>
            <a:ext cx="4343400" cy="4647426"/>
          </a:xfrm>
          <a:prstGeom prst="rect">
            <a:avLst/>
          </a:prstGeom>
          <a:noFill/>
        </p:spPr>
        <p:txBody>
          <a:bodyPr wrap="square" rtlCol="0">
            <a:spAutoFit/>
          </a:bodyPr>
          <a:lstStyle/>
          <a:p>
            <a:r>
              <a:rPr lang="en-US" sz="2800" dirty="0" smtClean="0"/>
              <a:t>	</a:t>
            </a:r>
            <a:r>
              <a:rPr lang="en-US" sz="2400" b="1" u="sng" dirty="0" smtClean="0"/>
              <a:t>Electoral Votes</a:t>
            </a:r>
          </a:p>
          <a:p>
            <a:r>
              <a:rPr lang="en-US" sz="2400" dirty="0"/>
              <a:t> </a:t>
            </a:r>
            <a:r>
              <a:rPr lang="en-US" sz="2400" dirty="0" smtClean="0"/>
              <a:t> Total votes = 538</a:t>
            </a:r>
          </a:p>
          <a:p>
            <a:r>
              <a:rPr lang="en-US" sz="2400" dirty="0">
                <a:solidFill>
                  <a:srgbClr val="FF0000"/>
                </a:solidFill>
              </a:rPr>
              <a:t>* 1 </a:t>
            </a:r>
            <a:r>
              <a:rPr lang="en-US" sz="2400" dirty="0" smtClean="0">
                <a:solidFill>
                  <a:srgbClr val="FF0000"/>
                </a:solidFill>
              </a:rPr>
              <a:t>abstained</a:t>
            </a:r>
            <a:endParaRPr lang="en-US" sz="2400" dirty="0" smtClean="0">
              <a:solidFill>
                <a:srgbClr val="0070C0"/>
              </a:solidFill>
            </a:endParaRPr>
          </a:p>
          <a:p>
            <a:r>
              <a:rPr lang="en-US" sz="2400" dirty="0" smtClean="0">
                <a:solidFill>
                  <a:srgbClr val="0070C0"/>
                </a:solidFill>
              </a:rPr>
              <a:t> Gore –266</a:t>
            </a:r>
          </a:p>
          <a:p>
            <a:r>
              <a:rPr lang="en-US" sz="2400" dirty="0" smtClean="0">
                <a:solidFill>
                  <a:srgbClr val="0070C0"/>
                </a:solidFill>
              </a:rPr>
              <a:t>49% of Electoral Votes</a:t>
            </a:r>
            <a:endParaRPr lang="en-US" sz="2400" dirty="0">
              <a:solidFill>
                <a:srgbClr val="0070C0"/>
              </a:solidFill>
            </a:endParaRPr>
          </a:p>
          <a:p>
            <a:endParaRPr lang="en-US" sz="2400" dirty="0" smtClean="0"/>
          </a:p>
          <a:p>
            <a:r>
              <a:rPr lang="en-US" sz="2400" dirty="0" smtClean="0">
                <a:solidFill>
                  <a:srgbClr val="FF0000"/>
                </a:solidFill>
              </a:rPr>
              <a:t>  Bush–271</a:t>
            </a:r>
          </a:p>
          <a:p>
            <a:r>
              <a:rPr lang="en-US" sz="2400" dirty="0" smtClean="0">
                <a:solidFill>
                  <a:srgbClr val="FF0000"/>
                </a:solidFill>
              </a:rPr>
              <a:t>51% of Electoral Votes</a:t>
            </a:r>
          </a:p>
          <a:p>
            <a:endParaRPr lang="en-US" sz="2400" dirty="0" smtClean="0">
              <a:solidFill>
                <a:srgbClr val="FF0000"/>
              </a:solidFill>
            </a:endParaRPr>
          </a:p>
          <a:p>
            <a:r>
              <a:rPr lang="en-US" sz="2400" dirty="0" smtClean="0">
                <a:solidFill>
                  <a:srgbClr val="00B050"/>
                </a:solidFill>
              </a:rPr>
              <a:t>Nader – 0</a:t>
            </a:r>
          </a:p>
          <a:p>
            <a:r>
              <a:rPr lang="en-US" sz="2400" dirty="0" smtClean="0">
                <a:solidFill>
                  <a:srgbClr val="00B050"/>
                </a:solidFill>
              </a:rPr>
              <a:t>0% of Electoral votes</a:t>
            </a:r>
            <a:endParaRPr lang="en-US" sz="2400" dirty="0">
              <a:solidFill>
                <a:srgbClr val="00B050"/>
              </a:solidFill>
            </a:endParaRPr>
          </a:p>
          <a:p>
            <a:endParaRPr lang="en-US" sz="2800" dirty="0" smtClean="0">
              <a:solidFill>
                <a:srgbClr val="FF0000"/>
              </a:solidFill>
            </a:endParaRPr>
          </a:p>
        </p:txBody>
      </p:sp>
    </p:spTree>
    <p:extLst>
      <p:ext uri="{BB962C8B-B14F-4D97-AF65-F5344CB8AC3E}">
        <p14:creationId xmlns:p14="http://schemas.microsoft.com/office/powerpoint/2010/main" xmlns="" val="2199857899"/>
      </p:ext>
    </p:extLst>
  </p:cSld>
  <p:clrMapOvr>
    <a:masterClrMapping/>
  </p:clrMapOvr>
  <mc:AlternateContent xmlns:mc="http://schemas.openxmlformats.org/markup-compatibility/2006">
    <mc:Choice xmlns:p14="http://schemas.microsoft.com/office/powerpoint/2010/main" xmlns="" Requires="p14">
      <p:transition spd="slow" p14:dur="2000">
        <p:sndAc>
          <p:stSnd>
            <p:snd r:embed="rId3" name="whoosh.wav"/>
          </p:stSnd>
        </p:sndAc>
      </p:transition>
    </mc:Choice>
    <mc:Fallback>
      <p:transition spd="slow">
        <p:sndAc>
          <p:stSnd>
            <p:snd r:embed="rId2" name="whoosh.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64" name="Picture 4"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65" name="Picture 5"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66" name="Picture 6"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67" name="Picture 7" descr="http://www.presidency.ucsb.edu/images/spacer.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5368" name="Picture 8" descr="http://www.presidency.ucsb.edu/images/spacer.gif"/>
          <p:cNvPicPr>
            <a:picLocks noChangeAspect="1" noChangeArrowheads="1"/>
          </p:cNvPicPr>
          <p:nvPr/>
        </p:nvPicPr>
        <p:blipFill>
          <a:blip r:embed="rId2"/>
          <a:srcRect/>
          <a:stretch>
            <a:fillRect/>
          </a:stretch>
        </p:blipFill>
        <p:spPr bwMode="auto">
          <a:xfrm>
            <a:off x="0" y="0"/>
            <a:ext cx="142875" cy="190500"/>
          </a:xfrm>
          <a:prstGeom prst="rect">
            <a:avLst/>
          </a:prstGeom>
          <a:noFill/>
        </p:spPr>
      </p:pic>
      <p:pic>
        <p:nvPicPr>
          <p:cNvPr id="15370" name="Picture 10"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71" name="Picture 11"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72" name="Picture 12"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73" name="Picture 13"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74" name="Picture 14" descr="http://www.presidency.ucsb.edu/images/spacer.gif"/>
          <p:cNvPicPr>
            <a:picLocks noChangeAspect="1" noChangeArrowheads="1"/>
          </p:cNvPicPr>
          <p:nvPr/>
        </p:nvPicPr>
        <p:blipFill>
          <a:blip r:embed="rId2"/>
          <a:srcRect/>
          <a:stretch>
            <a:fillRect/>
          </a:stretch>
        </p:blipFill>
        <p:spPr bwMode="auto">
          <a:xfrm>
            <a:off x="0" y="0"/>
            <a:ext cx="142875" cy="190500"/>
          </a:xfrm>
          <a:prstGeom prst="rect">
            <a:avLst/>
          </a:prstGeom>
          <a:noFill/>
        </p:spPr>
      </p:pic>
      <p:pic>
        <p:nvPicPr>
          <p:cNvPr id="15375" name="Picture 15" descr="http://www.presidency.ucsb.edu/images/spacer.gif"/>
          <p:cNvPicPr>
            <a:picLocks noChangeAspect="1" noChangeArrowheads="1"/>
          </p:cNvPicPr>
          <p:nvPr/>
        </p:nvPicPr>
        <p:blipFill>
          <a:blip r:embed="rId2"/>
          <a:srcRect/>
          <a:stretch>
            <a:fillRect/>
          </a:stretch>
        </p:blipFill>
        <p:spPr bwMode="auto">
          <a:xfrm>
            <a:off x="0" y="0"/>
            <a:ext cx="190500" cy="9525"/>
          </a:xfrm>
          <a:prstGeom prst="rect">
            <a:avLst/>
          </a:prstGeom>
          <a:noFill/>
        </p:spPr>
      </p:pic>
      <p:pic>
        <p:nvPicPr>
          <p:cNvPr id="15376" name="Picture 16"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77" name="Picture 17"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78" name="Picture 18"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79" name="Picture 19"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80" name="Picture 20" descr="http://www.presidency.ucsb.edu/images/spacer.gif"/>
          <p:cNvPicPr>
            <a:picLocks noChangeAspect="1" noChangeArrowheads="1"/>
          </p:cNvPicPr>
          <p:nvPr/>
        </p:nvPicPr>
        <p:blipFill>
          <a:blip r:embed="rId2"/>
          <a:srcRect/>
          <a:stretch>
            <a:fillRect/>
          </a:stretch>
        </p:blipFill>
        <p:spPr bwMode="auto">
          <a:xfrm>
            <a:off x="0" y="0"/>
            <a:ext cx="142875" cy="190500"/>
          </a:xfrm>
          <a:prstGeom prst="rect">
            <a:avLst/>
          </a:prstGeom>
          <a:noFill/>
        </p:spPr>
      </p:pic>
      <p:pic>
        <p:nvPicPr>
          <p:cNvPr id="15381" name="Picture 21" descr="http://www.presidency.ucsb.edu/images/spacer.gif"/>
          <p:cNvPicPr>
            <a:picLocks noChangeAspect="1" noChangeArrowheads="1"/>
          </p:cNvPicPr>
          <p:nvPr/>
        </p:nvPicPr>
        <p:blipFill>
          <a:blip r:embed="rId2"/>
          <a:srcRect/>
          <a:stretch>
            <a:fillRect/>
          </a:stretch>
        </p:blipFill>
        <p:spPr bwMode="auto">
          <a:xfrm>
            <a:off x="0" y="0"/>
            <a:ext cx="190500" cy="9525"/>
          </a:xfrm>
          <a:prstGeom prst="rect">
            <a:avLst/>
          </a:prstGeom>
          <a:noFill/>
        </p:spPr>
      </p:pic>
      <p:pic>
        <p:nvPicPr>
          <p:cNvPr id="15382" name="Picture 22"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83" name="Picture 23"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pic>
        <p:nvPicPr>
          <p:cNvPr id="15384" name="Picture 24" descr="http://www.presidency.ucsb.edu/images/spacer.gif"/>
          <p:cNvPicPr>
            <a:picLocks noChangeAspect="1" noChangeArrowheads="1"/>
          </p:cNvPicPr>
          <p:nvPr/>
        </p:nvPicPr>
        <p:blipFill>
          <a:blip r:embed="rId2"/>
          <a:srcRect/>
          <a:stretch>
            <a:fillRect/>
          </a:stretch>
        </p:blipFill>
        <p:spPr bwMode="auto">
          <a:xfrm>
            <a:off x="0" y="0"/>
            <a:ext cx="95250" cy="76200"/>
          </a:xfrm>
          <a:prstGeom prst="rect">
            <a:avLst/>
          </a:prstGeom>
          <a:noFill/>
        </p:spPr>
      </p:pic>
      <p:sp>
        <p:nvSpPr>
          <p:cNvPr id="15386"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15389" name="Rectangle 29"/>
          <p:cNvSpPr>
            <a:spLocks noChangeArrowheads="1"/>
          </p:cNvSpPr>
          <p:nvPr/>
        </p:nvSpPr>
        <p:spPr bwMode="auto">
          <a:xfrm>
            <a:off x="0" y="0"/>
            <a:ext cx="9144000" cy="62940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r>
            <a:br>
              <a:rPr kumimoji="0" lang="en-US" sz="1800" b="0" i="0" u="none" strike="noStrike" cap="none" normalizeH="0" baseline="0" dirty="0" smtClean="0">
                <a:ln>
                  <a:noFill/>
                </a:ln>
                <a:solidFill>
                  <a:schemeClr val="tx1"/>
                </a:solidFill>
                <a:effectLst/>
                <a:latin typeface="Arial" pitchFamily="34" charset="0"/>
              </a:rPr>
            </a:br>
            <a:endParaRPr kumimoji="0" lang="en-US"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r>
            <a:br>
              <a:rPr kumimoji="0" lang="en-US" sz="1800" b="0" i="0" u="none" strike="noStrike" cap="none" normalizeH="0" baseline="0" dirty="0" smtClean="0">
                <a:ln>
                  <a:noFill/>
                </a:ln>
                <a:solidFill>
                  <a:schemeClr val="tx1"/>
                </a:solidFill>
                <a:effectLst/>
                <a:latin typeface="Arial" pitchFamily="34" charset="0"/>
              </a:rPr>
            </a:br>
            <a:r>
              <a:rPr kumimoji="0" lang="en-US" sz="1800" b="0" i="0" u="none" strike="noStrike" cap="none" normalizeH="0" baseline="0" dirty="0" smtClean="0">
                <a:ln>
                  <a:noFill/>
                </a:ln>
                <a:solidFill>
                  <a:schemeClr val="tx1"/>
                </a:solidFill>
                <a:effectLst/>
                <a:latin typeface="Arial" pitchFamily="34" charset="0"/>
              </a:rPr>
              <a:t/>
            </a:r>
            <a:br>
              <a:rPr kumimoji="0" lang="en-US" sz="1800" b="0" i="0" u="none" strike="noStrike" cap="none" normalizeH="0" baseline="0" dirty="0" smtClean="0">
                <a:ln>
                  <a:noFill/>
                </a:ln>
                <a:solidFill>
                  <a:schemeClr val="tx1"/>
                </a:solidFill>
                <a:effectLst/>
                <a:latin typeface="Arial" pitchFamily="34" charset="0"/>
              </a:rPr>
            </a:br>
            <a:r>
              <a:rPr kumimoji="0" lang="en-US" sz="1800" b="0" i="0" u="none" strike="noStrike" cap="none" normalizeH="0" baseline="0" dirty="0" smtClean="0">
                <a:ln>
                  <a:noFill/>
                </a:ln>
                <a:solidFill>
                  <a:schemeClr val="tx1"/>
                </a:solidFill>
                <a:effectLst/>
                <a:latin typeface="Arial" pitchFamily="34" charset="0"/>
              </a:rPr>
              <a:t/>
            </a:r>
            <a:br>
              <a:rPr kumimoji="0" lang="en-US" sz="1800" b="0" i="0" u="none" strike="noStrike" cap="none" normalizeH="0" baseline="0" dirty="0" smtClean="0">
                <a:ln>
                  <a:noFill/>
                </a:ln>
                <a:solidFill>
                  <a:schemeClr val="tx1"/>
                </a:solidFill>
                <a:effectLst/>
                <a:latin typeface="Arial" pitchFamily="34" charset="0"/>
              </a:rPr>
            </a:br>
            <a:endParaRPr kumimoji="0" lang="en-US"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t>
            </a:r>
            <a:r>
              <a:rPr kumimoji="0" lang="en-US" sz="18700" b="0" i="0" u="none" strike="noStrike" cap="none" normalizeH="0" baseline="0" dirty="0" smtClean="0">
                <a:ln>
                  <a:noFill/>
                </a:ln>
                <a:solidFill>
                  <a:schemeClr val="tx1"/>
                </a:solidFill>
                <a:effectLst/>
                <a:latin typeface="Arial" pitchFamily="34" charset="0"/>
              </a:rPr>
              <a:t> </a:t>
            </a:r>
            <a:endParaRPr kumimoji="0" lang="en-US"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urier"/>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a:latin typeface="Courier"/>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ourier"/>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a:latin typeface="Courier"/>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ourier"/>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a:latin typeface="Courier"/>
            </a:endParaRPr>
          </a:p>
        </p:txBody>
      </p:sp>
      <p:pic>
        <p:nvPicPr>
          <p:cNvPr id="15390" name="Picture 30" descr="2000 Electoral Map"/>
          <p:cNvPicPr>
            <a:picLocks noChangeAspect="1" noChangeArrowheads="1"/>
          </p:cNvPicPr>
          <p:nvPr/>
        </p:nvPicPr>
        <p:blipFill>
          <a:blip r:embed="rId3" cstate="print"/>
          <a:srcRect/>
          <a:stretch>
            <a:fillRect/>
          </a:stretch>
        </p:blipFill>
        <p:spPr bwMode="auto">
          <a:xfrm>
            <a:off x="457200" y="228600"/>
            <a:ext cx="8094726" cy="5007214"/>
          </a:xfrm>
          <a:prstGeom prst="rect">
            <a:avLst/>
          </a:prstGeom>
          <a:noFill/>
        </p:spPr>
      </p:pic>
      <p:sp>
        <p:nvSpPr>
          <p:cNvPr id="33" name="TextBox 32"/>
          <p:cNvSpPr txBox="1"/>
          <p:nvPr/>
        </p:nvSpPr>
        <p:spPr>
          <a:xfrm>
            <a:off x="685800" y="5334000"/>
            <a:ext cx="7094634" cy="1200329"/>
          </a:xfrm>
          <a:prstGeom prst="rect">
            <a:avLst/>
          </a:prstGeom>
          <a:noFill/>
        </p:spPr>
        <p:txBody>
          <a:bodyPr wrap="none" rtlCol="0">
            <a:spAutoFit/>
          </a:bodyPr>
          <a:lstStyle/>
          <a:p>
            <a:pPr algn="ctr"/>
            <a:r>
              <a:rPr lang="en-US" b="1" u="sng" dirty="0" smtClean="0"/>
              <a:t>2000 Presidential Election</a:t>
            </a:r>
          </a:p>
          <a:p>
            <a:r>
              <a:rPr lang="en-US" b="1" dirty="0" smtClean="0"/>
              <a:t>Electoral Votes</a:t>
            </a:r>
            <a:r>
              <a:rPr lang="en-US" dirty="0" smtClean="0"/>
              <a:t>     Bush – 271    Gore – 266</a:t>
            </a:r>
          </a:p>
          <a:p>
            <a:r>
              <a:rPr lang="en-US" b="1" dirty="0" smtClean="0"/>
              <a:t>Popular Vote         </a:t>
            </a:r>
            <a:r>
              <a:rPr lang="en-US" dirty="0" smtClean="0"/>
              <a:t>Bush – 50,460,110 (47.87%)  Gore 51,003,926 (48.38%)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1752600"/>
          </a:xfrm>
          <a:prstGeom prst="rect">
            <a:avLst/>
          </a:prstGeom>
        </p:spPr>
        <p:txBody>
          <a:bodyP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600" dirty="0" smtClean="0"/>
          </a:p>
          <a:p>
            <a:r>
              <a:rPr lang="en-US" sz="11200" dirty="0" smtClean="0"/>
              <a:t>1996 Election</a:t>
            </a:r>
            <a:endParaRPr lang="en-US" sz="11200" dirty="0"/>
          </a:p>
          <a:p>
            <a:r>
              <a:rPr lang="en-US" sz="11200" dirty="0" smtClean="0"/>
              <a:t>Popular votes     v.    Electoral votes</a:t>
            </a:r>
            <a:br>
              <a:rPr lang="en-US" sz="11200" dirty="0" smtClean="0"/>
            </a:br>
            <a:r>
              <a:rPr lang="en-US" sz="11200" dirty="0" smtClean="0"/>
              <a:t/>
            </a:r>
            <a:br>
              <a:rPr lang="en-US" sz="11200" dirty="0" smtClean="0"/>
            </a:br>
            <a:r>
              <a:rPr lang="en-US" sz="11200" dirty="0" smtClean="0"/>
              <a:t>196,511,000 of which 96,277,634 or</a:t>
            </a:r>
          </a:p>
          <a:p>
            <a:r>
              <a:rPr lang="en-US" sz="11200" dirty="0" smtClean="0"/>
              <a:t>49% of eligible voters </a:t>
            </a:r>
            <a:r>
              <a:rPr lang="en-US" sz="2800" dirty="0" smtClean="0"/>
              <a:t/>
            </a:r>
            <a:br>
              <a:rPr lang="en-US" sz="2800" dirty="0" smtClean="0"/>
            </a:br>
            <a:r>
              <a:rPr lang="en-US" sz="2800" dirty="0" smtClean="0"/>
              <a:t/>
            </a:r>
            <a:br>
              <a:rPr lang="en-US" sz="2800" dirty="0" smtClean="0"/>
            </a:br>
            <a:endParaRPr lang="en-US" sz="2800" dirty="0"/>
          </a:p>
        </p:txBody>
      </p:sp>
      <p:sp>
        <p:nvSpPr>
          <p:cNvPr id="3" name="TextBox 2"/>
          <p:cNvSpPr txBox="1"/>
          <p:nvPr/>
        </p:nvSpPr>
        <p:spPr>
          <a:xfrm>
            <a:off x="457200" y="2057400"/>
            <a:ext cx="4114800" cy="4524315"/>
          </a:xfrm>
          <a:prstGeom prst="rect">
            <a:avLst/>
          </a:prstGeom>
          <a:noFill/>
        </p:spPr>
        <p:txBody>
          <a:bodyPr wrap="square" rtlCol="0">
            <a:spAutoFit/>
          </a:bodyPr>
          <a:lstStyle/>
          <a:p>
            <a:r>
              <a:rPr lang="en-US" sz="2400" dirty="0" smtClean="0"/>
              <a:t>	</a:t>
            </a:r>
            <a:r>
              <a:rPr lang="en-US" sz="2400" b="1" u="sng" dirty="0" smtClean="0"/>
              <a:t>Popular </a:t>
            </a:r>
            <a:r>
              <a:rPr lang="en-US" sz="2400" b="1" u="sng" dirty="0"/>
              <a:t>Vote</a:t>
            </a:r>
          </a:p>
          <a:p>
            <a:r>
              <a:rPr lang="en-US" sz="2400" dirty="0"/>
              <a:t>Total votes </a:t>
            </a:r>
            <a:r>
              <a:rPr lang="en-US" sz="2400" dirty="0" smtClean="0"/>
              <a:t>=103,758,177</a:t>
            </a:r>
          </a:p>
          <a:p>
            <a:endParaRPr lang="en-US" sz="2400" dirty="0">
              <a:solidFill>
                <a:srgbClr val="00B050"/>
              </a:solidFill>
            </a:endParaRPr>
          </a:p>
          <a:p>
            <a:r>
              <a:rPr lang="en-US" sz="2400" dirty="0" smtClean="0">
                <a:solidFill>
                  <a:srgbClr val="0070C0"/>
                </a:solidFill>
              </a:rPr>
              <a:t>Clinton – 44,909,806</a:t>
            </a:r>
          </a:p>
          <a:p>
            <a:r>
              <a:rPr lang="en-US" sz="2400" dirty="0" smtClean="0">
                <a:solidFill>
                  <a:srgbClr val="0070C0"/>
                </a:solidFill>
              </a:rPr>
              <a:t>43% of popular vote</a:t>
            </a:r>
          </a:p>
          <a:p>
            <a:endParaRPr lang="en-US" sz="2400" dirty="0">
              <a:solidFill>
                <a:srgbClr val="00B050"/>
              </a:solidFill>
            </a:endParaRPr>
          </a:p>
          <a:p>
            <a:r>
              <a:rPr lang="en-US" sz="2400" dirty="0" smtClean="0">
                <a:solidFill>
                  <a:srgbClr val="FF0000"/>
                </a:solidFill>
              </a:rPr>
              <a:t>Bush – 39,104,550</a:t>
            </a:r>
          </a:p>
          <a:p>
            <a:r>
              <a:rPr lang="en-US" sz="2400" dirty="0" smtClean="0">
                <a:solidFill>
                  <a:srgbClr val="FF0000"/>
                </a:solidFill>
              </a:rPr>
              <a:t>37% of popular vote</a:t>
            </a:r>
          </a:p>
          <a:p>
            <a:endParaRPr lang="en-US" sz="2400" dirty="0">
              <a:solidFill>
                <a:srgbClr val="00B050"/>
              </a:solidFill>
            </a:endParaRPr>
          </a:p>
          <a:p>
            <a:r>
              <a:rPr lang="en-US" sz="2400" dirty="0" smtClean="0">
                <a:solidFill>
                  <a:schemeClr val="accent2">
                    <a:lumMod val="75000"/>
                  </a:schemeClr>
                </a:solidFill>
              </a:rPr>
              <a:t>Perot – 19,743,821</a:t>
            </a:r>
          </a:p>
          <a:p>
            <a:r>
              <a:rPr lang="en-US" sz="2400" dirty="0" smtClean="0">
                <a:solidFill>
                  <a:schemeClr val="accent2">
                    <a:lumMod val="75000"/>
                  </a:schemeClr>
                </a:solidFill>
              </a:rPr>
              <a:t>19% of popular vote</a:t>
            </a:r>
          </a:p>
          <a:p>
            <a:endParaRPr lang="en-US" sz="2400" dirty="0">
              <a:solidFill>
                <a:srgbClr val="00B050"/>
              </a:solidFill>
            </a:endParaRPr>
          </a:p>
        </p:txBody>
      </p:sp>
      <p:sp>
        <p:nvSpPr>
          <p:cNvPr id="4" name="TextBox 3"/>
          <p:cNvSpPr txBox="1"/>
          <p:nvPr/>
        </p:nvSpPr>
        <p:spPr>
          <a:xfrm>
            <a:off x="4767943" y="1981200"/>
            <a:ext cx="4343400" cy="4278094"/>
          </a:xfrm>
          <a:prstGeom prst="rect">
            <a:avLst/>
          </a:prstGeom>
          <a:noFill/>
        </p:spPr>
        <p:txBody>
          <a:bodyPr wrap="square" rtlCol="0">
            <a:spAutoFit/>
          </a:bodyPr>
          <a:lstStyle/>
          <a:p>
            <a:r>
              <a:rPr lang="en-US" sz="2800" dirty="0" smtClean="0"/>
              <a:t>	</a:t>
            </a:r>
            <a:r>
              <a:rPr lang="en-US" sz="2400" b="1" u="sng" dirty="0" smtClean="0"/>
              <a:t>Electoral Votes</a:t>
            </a:r>
          </a:p>
          <a:p>
            <a:r>
              <a:rPr lang="en-US" sz="2400" dirty="0"/>
              <a:t> </a:t>
            </a:r>
            <a:r>
              <a:rPr lang="en-US" sz="2400" dirty="0" smtClean="0"/>
              <a:t> Total votes = 538</a:t>
            </a:r>
          </a:p>
          <a:p>
            <a:endParaRPr lang="en-US" sz="2400" dirty="0" smtClean="0">
              <a:solidFill>
                <a:srgbClr val="0070C0"/>
              </a:solidFill>
            </a:endParaRPr>
          </a:p>
          <a:p>
            <a:r>
              <a:rPr lang="en-US" sz="2400" dirty="0" smtClean="0">
                <a:solidFill>
                  <a:srgbClr val="0070C0"/>
                </a:solidFill>
              </a:rPr>
              <a:t> Clinton – 370</a:t>
            </a:r>
          </a:p>
          <a:p>
            <a:r>
              <a:rPr lang="en-US" sz="2400" dirty="0" smtClean="0">
                <a:solidFill>
                  <a:srgbClr val="0070C0"/>
                </a:solidFill>
              </a:rPr>
              <a:t>69% of Electoral votes</a:t>
            </a:r>
          </a:p>
          <a:p>
            <a:endParaRPr lang="en-US" sz="2400" dirty="0">
              <a:solidFill>
                <a:srgbClr val="0070C0"/>
              </a:solidFill>
            </a:endParaRPr>
          </a:p>
          <a:p>
            <a:r>
              <a:rPr lang="en-US" sz="2400" dirty="0" smtClean="0">
                <a:solidFill>
                  <a:srgbClr val="FF0000"/>
                </a:solidFill>
              </a:rPr>
              <a:t>Bush -168</a:t>
            </a:r>
          </a:p>
          <a:p>
            <a:r>
              <a:rPr lang="en-US" sz="2400" dirty="0" smtClean="0">
                <a:solidFill>
                  <a:srgbClr val="FF0000"/>
                </a:solidFill>
              </a:rPr>
              <a:t>31% of Electoral votes</a:t>
            </a:r>
          </a:p>
          <a:p>
            <a:endParaRPr lang="en-US" sz="2400" dirty="0">
              <a:solidFill>
                <a:srgbClr val="0070C0"/>
              </a:solidFill>
            </a:endParaRPr>
          </a:p>
          <a:p>
            <a:r>
              <a:rPr lang="en-US" sz="2400" dirty="0" smtClean="0">
                <a:solidFill>
                  <a:srgbClr val="C00000"/>
                </a:solidFill>
              </a:rPr>
              <a:t>Perot – 0</a:t>
            </a:r>
          </a:p>
          <a:p>
            <a:r>
              <a:rPr lang="en-US" sz="2400" dirty="0" smtClean="0">
                <a:solidFill>
                  <a:srgbClr val="C00000"/>
                </a:solidFill>
              </a:rPr>
              <a:t>0% of Electoral votes</a:t>
            </a:r>
            <a:endParaRPr lang="en-US" sz="2800" dirty="0" smtClean="0">
              <a:solidFill>
                <a:srgbClr val="C00000"/>
              </a:solidFill>
            </a:endParaRPr>
          </a:p>
        </p:txBody>
      </p:sp>
    </p:spTree>
    <p:extLst>
      <p:ext uri="{BB962C8B-B14F-4D97-AF65-F5344CB8AC3E}">
        <p14:creationId xmlns:p14="http://schemas.microsoft.com/office/powerpoint/2010/main" xmlns="" val="1407876380"/>
      </p:ext>
    </p:extLst>
  </p:cSld>
  <p:clrMapOvr>
    <a:masterClrMapping/>
  </p:clrMapOvr>
  <mc:AlternateContent xmlns:mc="http://schemas.openxmlformats.org/markup-compatibility/2006">
    <mc:Choice xmlns:p14="http://schemas.microsoft.com/office/powerpoint/2010/main" xmlns="" Requires="p14">
      <p:transition spd="slow" p14:dur="2000">
        <p:sndAc>
          <p:stSnd>
            <p:snd r:embed="rId3" name="whoosh.wav"/>
          </p:stSnd>
        </p:sndAc>
      </p:transition>
    </mc:Choice>
    <mc:Fallback>
      <p:transition spd="slow">
        <p:sndAc>
          <p:stSnd>
            <p:snd r:embed="rId2" name="whoosh.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Electoral College Map 2008"/>
          <p:cNvPicPr>
            <a:picLocks noChangeAspect="1" noChangeArrowheads="1"/>
          </p:cNvPicPr>
          <p:nvPr/>
        </p:nvPicPr>
        <p:blipFill>
          <a:blip r:embed="rId2" cstate="print"/>
          <a:srcRect/>
          <a:stretch>
            <a:fillRect/>
          </a:stretch>
        </p:blipFill>
        <p:spPr bwMode="auto">
          <a:xfrm>
            <a:off x="1066800" y="533400"/>
            <a:ext cx="7858452" cy="4557904"/>
          </a:xfrm>
          <a:prstGeom prst="rect">
            <a:avLst/>
          </a:prstGeom>
          <a:noFill/>
        </p:spPr>
      </p:pic>
      <p:sp>
        <p:nvSpPr>
          <p:cNvPr id="3" name="TextBox 2"/>
          <p:cNvSpPr txBox="1"/>
          <p:nvPr/>
        </p:nvSpPr>
        <p:spPr>
          <a:xfrm>
            <a:off x="914400" y="5410200"/>
            <a:ext cx="7848600" cy="923330"/>
          </a:xfrm>
          <a:prstGeom prst="rect">
            <a:avLst/>
          </a:prstGeom>
          <a:noFill/>
        </p:spPr>
        <p:txBody>
          <a:bodyPr wrap="square" rtlCol="0">
            <a:spAutoFit/>
          </a:bodyPr>
          <a:lstStyle/>
          <a:p>
            <a:pPr algn="ctr"/>
            <a:r>
              <a:rPr lang="en-US" b="1" u="sng" dirty="0" smtClean="0"/>
              <a:t>2008 Presidential Election</a:t>
            </a:r>
          </a:p>
          <a:p>
            <a:r>
              <a:rPr lang="en-US" b="1" dirty="0" smtClean="0"/>
              <a:t>Electoral Votes     </a:t>
            </a:r>
            <a:r>
              <a:rPr lang="en-US" dirty="0" err="1" smtClean="0"/>
              <a:t>Obama</a:t>
            </a:r>
            <a:r>
              <a:rPr lang="en-US" dirty="0" smtClean="0"/>
              <a:t> – 365    McCain – 173</a:t>
            </a:r>
          </a:p>
          <a:p>
            <a:r>
              <a:rPr lang="en-US" b="1" dirty="0" smtClean="0"/>
              <a:t>Popular Vote         </a:t>
            </a:r>
            <a:r>
              <a:rPr lang="en-US" dirty="0" err="1" smtClean="0"/>
              <a:t>Obama</a:t>
            </a:r>
            <a:r>
              <a:rPr lang="en-US" dirty="0" smtClean="0"/>
              <a:t> - 69,499,428 (52.87%)  McCain 59,950,323 (45.60%)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454</Words>
  <Application>Microsoft Office PowerPoint</Application>
  <PresentationFormat>On-screen Show (4:3)</PresentationFormat>
  <Paragraphs>122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Electoral College Argumentative Writing Assignment</vt:lpstr>
      <vt:lpstr> Is the Electoral College an outdated system for choosing the president?  Does this Winner Take all System really reflect the will of the People?   What type of alternatives might work?  </vt:lpstr>
      <vt:lpstr>Argumentative Writing Task</vt:lpstr>
      <vt:lpstr>2000 – 2010 Electoral Map</vt:lpstr>
      <vt:lpstr>Slide 5</vt:lpstr>
      <vt:lpstr>2000 Election Popular votes     v.    Electoral votes  205,815,000 of which 105,405,100 or  51% of eligible voters </vt:lpstr>
      <vt:lpstr>Slide 7</vt:lpstr>
      <vt:lpstr>Slide 8</vt:lpstr>
      <vt:lpstr>Slide 9</vt:lpstr>
      <vt:lpstr>Electoral College Videos </vt:lpstr>
      <vt:lpstr>Electoral College Concepts</vt:lpstr>
      <vt:lpstr>Slide 12</vt:lpstr>
      <vt:lpstr>Rubric</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brian.gasiorowski</dc:creator>
  <cp:lastModifiedBy>brian.gasiorowski</cp:lastModifiedBy>
  <cp:revision>15</cp:revision>
  <dcterms:created xsi:type="dcterms:W3CDTF">2011-12-20T12:44:54Z</dcterms:created>
  <dcterms:modified xsi:type="dcterms:W3CDTF">2012-11-09T13:40:56Z</dcterms:modified>
</cp:coreProperties>
</file>